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84" r:id="rId7"/>
    <p:sldId id="262" r:id="rId8"/>
    <p:sldId id="264" r:id="rId9"/>
    <p:sldId id="268"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9" r:id="rId23"/>
    <p:sldId id="278" r:id="rId24"/>
    <p:sldId id="283" r:id="rId25"/>
    <p:sldId id="281" r:id="rId26"/>
    <p:sldId id="282"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94660"/>
  </p:normalViewPr>
  <p:slideViewPr>
    <p:cSldViewPr>
      <p:cViewPr varScale="1">
        <p:scale>
          <a:sx n="35" d="100"/>
          <a:sy n="35" d="100"/>
        </p:scale>
        <p:origin x="-136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483BF-70E5-4A36-9B94-30B4F96C004C}" type="datetimeFigureOut">
              <a:rPr lang="ru-RU" smtClean="0"/>
              <a:t>19.11.2014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99ECF1-36FE-440D-8371-9CB98E9764D7}" type="slidenum">
              <a:rPr lang="ru-RU" smtClean="0"/>
              <a:t>‹#›</a:t>
            </a:fld>
            <a:endParaRPr lang="ru-RU"/>
          </a:p>
        </p:txBody>
      </p:sp>
    </p:spTree>
    <p:extLst>
      <p:ext uri="{BB962C8B-B14F-4D97-AF65-F5344CB8AC3E}">
        <p14:creationId xmlns:p14="http://schemas.microsoft.com/office/powerpoint/2010/main" val="2631228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eaLnBrk="1" hangingPunct="1"/>
            <a:r>
              <a:rPr lang="ru-RU" altLang="ru-RU" dirty="0" smtClean="0"/>
              <a:t>Ребенок представляет себя снеговиком, который медленно тает на солнце. В конце упражнения тело должно расслабиться</a:t>
            </a:r>
          </a:p>
        </p:txBody>
      </p:sp>
      <p:sp>
        <p:nvSpPr>
          <p:cNvPr id="4" name="Номер слайда 3"/>
          <p:cNvSpPr>
            <a:spLocks noGrp="1"/>
          </p:cNvSpPr>
          <p:nvPr>
            <p:ph type="sldNum" sz="quarter" idx="10"/>
          </p:nvPr>
        </p:nvSpPr>
        <p:spPr/>
        <p:txBody>
          <a:bodyPr/>
          <a:lstStyle/>
          <a:p>
            <a:fld id="{1799ECF1-36FE-440D-8371-9CB98E9764D7}" type="slidenum">
              <a:rPr lang="ru-RU" smtClean="0"/>
              <a:t>13</a:t>
            </a:fld>
            <a:endParaRPr lang="ru-RU"/>
          </a:p>
        </p:txBody>
      </p:sp>
    </p:spTree>
    <p:extLst>
      <p:ext uri="{BB962C8B-B14F-4D97-AF65-F5344CB8AC3E}">
        <p14:creationId xmlns:p14="http://schemas.microsoft.com/office/powerpoint/2010/main" val="328820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Ребенок представляет, что он – семечко, которое постепенно превращается в дерево</a:t>
            </a:r>
          </a:p>
        </p:txBody>
      </p:sp>
      <p:sp>
        <p:nvSpPr>
          <p:cNvPr id="4" name="Номер слайда 3"/>
          <p:cNvSpPr>
            <a:spLocks noGrp="1"/>
          </p:cNvSpPr>
          <p:nvPr>
            <p:ph type="sldNum" sz="quarter" idx="10"/>
          </p:nvPr>
        </p:nvSpPr>
        <p:spPr/>
        <p:txBody>
          <a:bodyPr/>
          <a:lstStyle/>
          <a:p>
            <a:fld id="{1799ECF1-36FE-440D-8371-9CB98E9764D7}" type="slidenum">
              <a:rPr lang="ru-RU" smtClean="0"/>
              <a:t>14</a:t>
            </a:fld>
            <a:endParaRPr lang="ru-RU"/>
          </a:p>
        </p:txBody>
      </p:sp>
    </p:spTree>
    <p:extLst>
      <p:ext uri="{BB962C8B-B14F-4D97-AF65-F5344CB8AC3E}">
        <p14:creationId xmlns:p14="http://schemas.microsoft.com/office/powerpoint/2010/main" val="2322260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Медленное, глубокое дыхание только через одну ноздрю</a:t>
            </a:r>
          </a:p>
        </p:txBody>
      </p:sp>
      <p:sp>
        <p:nvSpPr>
          <p:cNvPr id="4" name="Номер слайда 3"/>
          <p:cNvSpPr>
            <a:spLocks noGrp="1"/>
          </p:cNvSpPr>
          <p:nvPr>
            <p:ph type="sldNum" sz="quarter" idx="10"/>
          </p:nvPr>
        </p:nvSpPr>
        <p:spPr/>
        <p:txBody>
          <a:bodyPr/>
          <a:lstStyle/>
          <a:p>
            <a:fld id="{1799ECF1-36FE-440D-8371-9CB98E9764D7}" type="slidenum">
              <a:rPr lang="ru-RU" smtClean="0"/>
              <a:t>15</a:t>
            </a:fld>
            <a:endParaRPr lang="ru-RU"/>
          </a:p>
        </p:txBody>
      </p:sp>
    </p:spTree>
    <p:extLst>
      <p:ext uri="{BB962C8B-B14F-4D97-AF65-F5344CB8AC3E}">
        <p14:creationId xmlns:p14="http://schemas.microsoft.com/office/powerpoint/2010/main" val="164520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Голова фиксируется рукой, взгляд попеременно переводится на предмет и перед собой.</a:t>
            </a:r>
          </a:p>
        </p:txBody>
      </p:sp>
      <p:sp>
        <p:nvSpPr>
          <p:cNvPr id="4" name="Номер слайда 3"/>
          <p:cNvSpPr>
            <a:spLocks noGrp="1"/>
          </p:cNvSpPr>
          <p:nvPr>
            <p:ph type="sldNum" sz="quarter" idx="10"/>
          </p:nvPr>
        </p:nvSpPr>
        <p:spPr/>
        <p:txBody>
          <a:bodyPr/>
          <a:lstStyle/>
          <a:p>
            <a:fld id="{1799ECF1-36FE-440D-8371-9CB98E9764D7}" type="slidenum">
              <a:rPr lang="ru-RU" smtClean="0"/>
              <a:t>17</a:t>
            </a:fld>
            <a:endParaRPr lang="ru-RU"/>
          </a:p>
        </p:txBody>
      </p:sp>
    </p:spTree>
    <p:extLst>
      <p:ext uri="{BB962C8B-B14F-4D97-AF65-F5344CB8AC3E}">
        <p14:creationId xmlns:p14="http://schemas.microsoft.com/office/powerpoint/2010/main" val="1775062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При выполнении « Горизонтальной восьмерки» постепенно добавляем глаза, а затем </a:t>
            </a:r>
            <a:r>
              <a:rPr lang="ru-RU" altLang="ru-RU" dirty="0" err="1" smtClean="0"/>
              <a:t>язык.Те</a:t>
            </a:r>
            <a:r>
              <a:rPr lang="ru-RU" altLang="ru-RU" dirty="0" smtClean="0"/>
              <a:t>, у кого возникли трудности в прослеживании глазами( напряжение, частое моргание), должны запомнить этот отрезок «горизонтальной восьмерки», и несколько раз провести рукой, как бы заглаживая этот </a:t>
            </a:r>
            <a:r>
              <a:rPr lang="ru-RU" altLang="ru-RU" dirty="0" err="1" smtClean="0"/>
              <a:t>участок.Необходимо</a:t>
            </a:r>
            <a:r>
              <a:rPr lang="ru-RU" altLang="ru-RU" dirty="0" smtClean="0"/>
              <a:t> добиваться плавного движения глаз без остановок и фиксаций.</a:t>
            </a:r>
          </a:p>
        </p:txBody>
      </p:sp>
      <p:sp>
        <p:nvSpPr>
          <p:cNvPr id="4" name="Номер слайда 3"/>
          <p:cNvSpPr>
            <a:spLocks noGrp="1"/>
          </p:cNvSpPr>
          <p:nvPr>
            <p:ph type="sldNum" sz="quarter" idx="10"/>
          </p:nvPr>
        </p:nvSpPr>
        <p:spPr/>
        <p:txBody>
          <a:bodyPr/>
          <a:lstStyle/>
          <a:p>
            <a:fld id="{1799ECF1-36FE-440D-8371-9CB98E9764D7}" type="slidenum">
              <a:rPr lang="ru-RU" smtClean="0"/>
              <a:t>18</a:t>
            </a:fld>
            <a:endParaRPr lang="ru-RU"/>
          </a:p>
        </p:txBody>
      </p:sp>
    </p:spTree>
    <p:extLst>
      <p:ext uri="{BB962C8B-B14F-4D97-AF65-F5344CB8AC3E}">
        <p14:creationId xmlns:p14="http://schemas.microsoft.com/office/powerpoint/2010/main" val="4025108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Развивая мелкую моторику, мы создаем предпосылки для развития многих психических функций.</a:t>
            </a:r>
          </a:p>
        </p:txBody>
      </p:sp>
      <p:sp>
        <p:nvSpPr>
          <p:cNvPr id="4" name="Номер слайда 3"/>
          <p:cNvSpPr>
            <a:spLocks noGrp="1"/>
          </p:cNvSpPr>
          <p:nvPr>
            <p:ph type="sldNum" sz="quarter" idx="10"/>
          </p:nvPr>
        </p:nvSpPr>
        <p:spPr/>
        <p:txBody>
          <a:bodyPr/>
          <a:lstStyle/>
          <a:p>
            <a:fld id="{1799ECF1-36FE-440D-8371-9CB98E9764D7}" type="slidenum">
              <a:rPr lang="ru-RU" smtClean="0"/>
              <a:t>21</a:t>
            </a:fld>
            <a:endParaRPr lang="ru-RU"/>
          </a:p>
        </p:txBody>
      </p:sp>
    </p:spTree>
    <p:extLst>
      <p:ext uri="{BB962C8B-B14F-4D97-AF65-F5344CB8AC3E}">
        <p14:creationId xmlns:p14="http://schemas.microsoft.com/office/powerpoint/2010/main" val="553730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altLang="ru-RU" dirty="0" smtClean="0"/>
              <a:t>Следует отметить, что </a:t>
            </a:r>
            <a:r>
              <a:rPr lang="ru-RU" altLang="ru-RU" dirty="0" err="1" smtClean="0"/>
              <a:t>кинезиологические</a:t>
            </a:r>
            <a:r>
              <a:rPr lang="ru-RU" altLang="ru-RU" dirty="0" smtClean="0"/>
              <a:t> занятия дают как немедленный так и кумулятивный (накапливающий)эффект, повышая работоспособность и оптимизируя психоэмоциональное состояние.</a:t>
            </a:r>
          </a:p>
          <a:p>
            <a:endParaRPr lang="ru-RU" dirty="0"/>
          </a:p>
        </p:txBody>
      </p:sp>
      <p:sp>
        <p:nvSpPr>
          <p:cNvPr id="4" name="Номер слайда 3"/>
          <p:cNvSpPr>
            <a:spLocks noGrp="1"/>
          </p:cNvSpPr>
          <p:nvPr>
            <p:ph type="sldNum" sz="quarter" idx="10"/>
          </p:nvPr>
        </p:nvSpPr>
        <p:spPr/>
        <p:txBody>
          <a:bodyPr/>
          <a:lstStyle/>
          <a:p>
            <a:fld id="{1799ECF1-36FE-440D-8371-9CB98E9764D7}" type="slidenum">
              <a:rPr lang="ru-RU" smtClean="0"/>
              <a:t>24</a:t>
            </a:fld>
            <a:endParaRPr lang="ru-RU"/>
          </a:p>
        </p:txBody>
      </p:sp>
    </p:spTree>
    <p:extLst>
      <p:ext uri="{BB962C8B-B14F-4D97-AF65-F5344CB8AC3E}">
        <p14:creationId xmlns:p14="http://schemas.microsoft.com/office/powerpoint/2010/main" val="3172827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250825" y="0"/>
            <a:ext cx="8208963" cy="2867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altLang="ru-RU" b="1" i="1" smtClean="0">
                <a:solidFill>
                  <a:srgbClr val="660066"/>
                </a:solidFill>
                <a:latin typeface="Monotype Corsiva" pitchFamily="66" charset="0"/>
              </a:rPr>
              <a:t>«УМ РЕБЁНКА</a:t>
            </a:r>
            <a:br>
              <a:rPr lang="ru-RU" altLang="ru-RU" b="1" i="1" smtClean="0">
                <a:solidFill>
                  <a:srgbClr val="660066"/>
                </a:solidFill>
                <a:latin typeface="Monotype Corsiva" pitchFamily="66" charset="0"/>
              </a:rPr>
            </a:br>
            <a:r>
              <a:rPr lang="ru-RU" altLang="ru-RU" b="1" i="1" smtClean="0">
                <a:solidFill>
                  <a:srgbClr val="660066"/>
                </a:solidFill>
                <a:latin typeface="Monotype Corsiva" pitchFamily="66" charset="0"/>
              </a:rPr>
              <a:t> НАХОДИТСЯ НА 	</a:t>
            </a:r>
            <a:br>
              <a:rPr lang="ru-RU" altLang="ru-RU" b="1" i="1" smtClean="0">
                <a:solidFill>
                  <a:srgbClr val="660066"/>
                </a:solidFill>
                <a:latin typeface="Monotype Corsiva" pitchFamily="66" charset="0"/>
              </a:rPr>
            </a:br>
            <a:r>
              <a:rPr lang="ru-RU" altLang="ru-RU" b="1" i="1" smtClean="0">
                <a:solidFill>
                  <a:srgbClr val="660066"/>
                </a:solidFill>
                <a:latin typeface="Monotype Corsiva" pitchFamily="66" charset="0"/>
              </a:rPr>
              <a:t>ЕГО ПАЛЬЦАХ»</a:t>
            </a:r>
            <a:br>
              <a:rPr lang="ru-RU" altLang="ru-RU" b="1" i="1" smtClean="0">
                <a:solidFill>
                  <a:srgbClr val="660066"/>
                </a:solidFill>
                <a:latin typeface="Monotype Corsiva" pitchFamily="66" charset="0"/>
              </a:rPr>
            </a:br>
            <a:r>
              <a:rPr lang="ru-RU" altLang="ru-RU" sz="2400" smtClean="0">
                <a:solidFill>
                  <a:srgbClr val="660066"/>
                </a:solidFill>
              </a:rPr>
              <a:t>В.А. Сухомлинский</a:t>
            </a:r>
            <a:endParaRPr lang="ru-RU" altLang="ru-RU" sz="2400" dirty="0" smtClean="0">
              <a:solidFill>
                <a:srgbClr val="660066"/>
              </a:solidFill>
            </a:endParaRPr>
          </a:p>
        </p:txBody>
      </p:sp>
      <p:pic>
        <p:nvPicPr>
          <p:cNvPr id="6" name="Picture 4" descr="ребёнок с цветными ладошкам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2636838"/>
            <a:ext cx="511175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641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250" autoRev="1" fill="hold">
                                          <p:stCondLst>
                                            <p:cond delay="0"/>
                                          </p:stCondLst>
                                        </p:cTn>
                                        <p:tgtEl>
                                          <p:spTgt spid="5"/>
                                        </p:tgtEl>
                                        <p:attrNameLst>
                                          <p:attrName>ppt_w</p:attrName>
                                        </p:attrNameLst>
                                      </p:cBhvr>
                                    </p:anim>
                                    <p:anim by="(#ppt_w*0.50)" calcmode="lin" valueType="num">
                                      <p:cBhvr>
                                        <p:cTn id="8" dur="250" decel="50000" autoRev="1" fill="hold">
                                          <p:stCondLst>
                                            <p:cond delay="0"/>
                                          </p:stCondLst>
                                        </p:cTn>
                                        <p:tgtEl>
                                          <p:spTgt spid="5"/>
                                        </p:tgtEl>
                                        <p:attrNameLst>
                                          <p:attrName>ppt_x</p:attrName>
                                        </p:attrNameLst>
                                      </p:cBhvr>
                                    </p:anim>
                                    <p:anim from="(-#ppt_h/2)" to="(#ppt_y)" calcmode="lin" valueType="num">
                                      <p:cBhvr>
                                        <p:cTn id="9" dur="500" fill="hold">
                                          <p:stCondLst>
                                            <p:cond delay="0"/>
                                          </p:stCondLst>
                                        </p:cTn>
                                        <p:tgtEl>
                                          <p:spTgt spid="5"/>
                                        </p:tgtEl>
                                        <p:attrNameLst>
                                          <p:attrName>ppt_y</p:attrName>
                                        </p:attrNameLst>
                                      </p:cBhvr>
                                    </p:anim>
                                    <p:animRot by="21600000">
                                      <p:cBhvr>
                                        <p:cTn id="10" dur="500" fill="hold">
                                          <p:stCondLst>
                                            <p:cond delay="0"/>
                                          </p:stCondLst>
                                        </p:cTn>
                                        <p:tgtEl>
                                          <p:spTgt spid="5"/>
                                        </p:tgtEl>
                                        <p:attrNameLst>
                                          <p:attrName>r</p:attrName>
                                        </p:attrNameLst>
                                      </p:cBhvr>
                                    </p:animRot>
                                  </p:childTnLst>
                                </p:cTn>
                              </p:par>
                            </p:childTnLst>
                          </p:cTn>
                        </p:par>
                        <p:par>
                          <p:cTn id="11" fill="hold">
                            <p:stCondLst>
                              <p:cond delay="2850"/>
                            </p:stCondLst>
                            <p:childTnLst>
                              <p:par>
                                <p:cTn id="12" presetID="21" presetClass="entr" presetSubtype="4"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4)">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0964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txBox="1">
            <a:spLocks noChangeArrowheads="1"/>
          </p:cNvSpPr>
          <p:nvPr/>
        </p:nvSpPr>
        <p:spPr>
          <a:xfrm>
            <a:off x="1571624" y="1143000"/>
            <a:ext cx="6672783" cy="3150096"/>
          </a:xfrm>
          <a:prstGeom prst="rect">
            <a:avLst/>
          </a:prstGeom>
        </p:spPr>
        <p:txBody>
          <a:bodyPr/>
          <a:lstStyle/>
          <a:p>
            <a:pPr marL="342900" indent="-342900" algn="ctr">
              <a:spcBef>
                <a:spcPct val="20000"/>
              </a:spcBef>
              <a:defRPr/>
            </a:pPr>
            <a:r>
              <a:rPr lang="ru-RU" sz="4000" b="1" i="1" kern="0" dirty="0">
                <a:latin typeface="+mn-lt"/>
                <a:cs typeface="+mn-cs"/>
              </a:rPr>
              <a:t>Кинезиологические упражнения как средство помощи детям с проблемами в развитии</a:t>
            </a:r>
          </a:p>
        </p:txBody>
      </p:sp>
      <p:sp>
        <p:nvSpPr>
          <p:cNvPr id="6" name="Rectangle 3"/>
          <p:cNvSpPr txBox="1">
            <a:spLocks noChangeArrowheads="1"/>
          </p:cNvSpPr>
          <p:nvPr/>
        </p:nvSpPr>
        <p:spPr bwMode="auto">
          <a:xfrm>
            <a:off x="2428875" y="485775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marL="342900" indent="-342900" algn="r">
              <a:spcBef>
                <a:spcPct val="20000"/>
              </a:spcBef>
            </a:pPr>
            <a:r>
              <a:rPr lang="ru-RU" altLang="ru-RU" sz="2400" i="1" dirty="0"/>
              <a:t>Презентация педагога-психолога </a:t>
            </a:r>
          </a:p>
          <a:p>
            <a:pPr marL="342900" indent="-342900" algn="r">
              <a:spcBef>
                <a:spcPct val="20000"/>
              </a:spcBef>
            </a:pPr>
            <a:r>
              <a:rPr lang="ru-RU" altLang="ru-RU" sz="2400" i="1" dirty="0"/>
              <a:t>МБДОУ д</a:t>
            </a:r>
            <a:r>
              <a:rPr lang="en-US" altLang="ru-RU" sz="2400" i="1" dirty="0"/>
              <a:t>/c</a:t>
            </a:r>
            <a:r>
              <a:rPr lang="ru-RU" altLang="ru-RU" sz="2400" i="1" dirty="0"/>
              <a:t> №4 «Ласточка» </a:t>
            </a:r>
          </a:p>
          <a:p>
            <a:pPr marL="342900" indent="-342900" algn="r">
              <a:spcBef>
                <a:spcPct val="20000"/>
              </a:spcBef>
            </a:pPr>
            <a:r>
              <a:rPr lang="ru-RU" altLang="ru-RU" sz="2400" i="1" dirty="0" err="1"/>
              <a:t>Цыбулько</a:t>
            </a:r>
            <a:r>
              <a:rPr lang="ru-RU" altLang="ru-RU" sz="2400" i="1" dirty="0"/>
              <a:t> Екатерины Артемовны</a:t>
            </a:r>
          </a:p>
        </p:txBody>
      </p:sp>
      <p:pic>
        <p:nvPicPr>
          <p:cNvPr id="7" name="Picture 55" descr="C:\Users\алла\Desktop\др организация\анимац\5cef8f417688352c6ee20b336a31bbd2.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4375" y="3886200"/>
            <a:ext cx="22193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022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5">
                                            <p:txEl>
                                              <p:pRg st="0" end="0"/>
                                            </p:txEl>
                                          </p:spTgt>
                                        </p:tgtEl>
                                      </p:cBhvr>
                                    </p:animEffec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13"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6">
                                            <p:txEl>
                                              <p:pRg st="0" end="0"/>
                                            </p:txEl>
                                          </p:spTgt>
                                        </p:tgtEl>
                                        <p:attrNameLst>
                                          <p:attrName>fill.type</p:attrName>
                                        </p:attrNameLst>
                                      </p:cBhvr>
                                      <p:to>
                                        <p:strVal val="solid"/>
                                      </p:to>
                                    </p:set>
                                  </p:childTnLst>
                                </p:cTn>
                              </p:par>
                            </p:childTnLst>
                          </p:cTn>
                        </p:par>
                        <p:par>
                          <p:cTn id="16" fill="hold">
                            <p:stCondLst>
                              <p:cond delay="2200"/>
                            </p:stCondLst>
                            <p:childTnLst>
                              <p:par>
                                <p:cTn id="17" presetID="27" presetClass="entr" presetSubtype="0" fill="hold" grpId="0" nodeType="afterEffect">
                                  <p:stCondLst>
                                    <p:cond delay="500"/>
                                  </p:stCondLst>
                                  <p:iterate type="lt">
                                    <p:tmPct val="50000"/>
                                  </p:iterate>
                                  <p:childTnLst>
                                    <p:set>
                                      <p:cBhvr>
                                        <p:cTn id="18"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9"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21" dur="80"/>
                                        <p:tgtEl>
                                          <p:spTgt spid="6">
                                            <p:txEl>
                                              <p:pRg st="1" end="1"/>
                                            </p:txEl>
                                          </p:spTgt>
                                        </p:tgtEl>
                                        <p:attrNameLst>
                                          <p:attrName>fill.type</p:attrName>
                                        </p:attrNameLst>
                                      </p:cBhvr>
                                      <p:to>
                                        <p:strVal val="solid"/>
                                      </p:to>
                                    </p:set>
                                  </p:childTnLst>
                                </p:cTn>
                              </p:par>
                            </p:childTnLst>
                          </p:cTn>
                        </p:par>
                        <p:par>
                          <p:cTn id="22" fill="hold">
                            <p:stCondLst>
                              <p:cond delay="3540"/>
                            </p:stCondLst>
                            <p:childTnLst>
                              <p:par>
                                <p:cTn id="23" presetID="27" presetClass="entr" presetSubtype="0" fill="hold" grpId="0" nodeType="afterEffect">
                                  <p:stCondLst>
                                    <p:cond delay="500"/>
                                  </p:stCondLst>
                                  <p:iterate type="lt">
                                    <p:tmPct val="50000"/>
                                  </p:iterate>
                                  <p:childTnLst>
                                    <p:set>
                                      <p:cBhvr>
                                        <p:cTn id="24"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5"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7" dur="80"/>
                                        <p:tgtEl>
                                          <p:spTgt spid="6">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5" descr="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395288" y="836613"/>
            <a:ext cx="6262687" cy="1835943"/>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altLang="ru-RU" sz="3200" b="1" i="1" dirty="0" smtClean="0">
                <a:solidFill>
                  <a:srgbClr val="006600"/>
                </a:solidFill>
              </a:rPr>
              <a:t>КИНЕЗИОЛОГИЯ - НАУКА О РАЗВИТИИ УМСТВЕННЫХ СПОСОБНОСТЕЙ И ФИЗИЧЕСКОГО ЗДОРОВЬЯ ЧЕРЕЗ ОПРЕДЕЛЁННЫЕ ДВИГАТЕЛЬНЫЕ УПРАЖНЕНИЯ</a:t>
            </a:r>
          </a:p>
        </p:txBody>
      </p:sp>
      <p:sp>
        <p:nvSpPr>
          <p:cNvPr id="6" name="Прямоугольник 5"/>
          <p:cNvSpPr/>
          <p:nvPr/>
        </p:nvSpPr>
        <p:spPr>
          <a:xfrm>
            <a:off x="395288" y="3003701"/>
            <a:ext cx="5832896" cy="3424592"/>
          </a:xfrm>
          <a:prstGeom prst="rect">
            <a:avLst/>
          </a:prstGeom>
        </p:spPr>
        <p:txBody>
          <a:bodyPr wrap="square">
            <a:spAutoFit/>
          </a:bodyPr>
          <a:lstStyle/>
          <a:p>
            <a:pPr>
              <a:lnSpc>
                <a:spcPct val="80000"/>
              </a:lnSpc>
              <a:defRPr/>
            </a:pPr>
            <a:r>
              <a:rPr lang="ru-RU" sz="2700" b="1" dirty="0" err="1">
                <a:solidFill>
                  <a:schemeClr val="accent3">
                    <a:lumMod val="50000"/>
                  </a:schemeClr>
                </a:solidFill>
                <a:latin typeface="+mj-lt"/>
              </a:rPr>
              <a:t>Кинезиологические</a:t>
            </a:r>
            <a:r>
              <a:rPr lang="ru-RU" sz="2700" b="1" dirty="0">
                <a:solidFill>
                  <a:schemeClr val="accent3">
                    <a:lumMod val="50000"/>
                  </a:schemeClr>
                </a:solidFill>
                <a:latin typeface="+mj-lt"/>
              </a:rPr>
              <a:t> упражнения дают возможность задействовать те участки мозга, которые раньше не принимали участия в учении, и решить проблему </a:t>
            </a:r>
            <a:r>
              <a:rPr lang="ru-RU" sz="2700" b="1" dirty="0" smtClean="0">
                <a:solidFill>
                  <a:schemeClr val="accent3">
                    <a:lumMod val="50000"/>
                  </a:schemeClr>
                </a:solidFill>
                <a:latin typeface="+mj-lt"/>
              </a:rPr>
              <a:t>не успешности.</a:t>
            </a:r>
          </a:p>
          <a:p>
            <a:pPr>
              <a:lnSpc>
                <a:spcPct val="80000"/>
              </a:lnSpc>
              <a:defRPr/>
            </a:pPr>
            <a:endParaRPr lang="ru-RU" sz="2700" b="1" dirty="0">
              <a:solidFill>
                <a:schemeClr val="accent3">
                  <a:lumMod val="50000"/>
                </a:schemeClr>
              </a:solidFill>
              <a:latin typeface="+mj-lt"/>
            </a:endParaRPr>
          </a:p>
          <a:p>
            <a:pPr>
              <a:lnSpc>
                <a:spcPct val="80000"/>
              </a:lnSpc>
              <a:defRPr/>
            </a:pPr>
            <a:r>
              <a:rPr lang="ru-RU" sz="2700" b="1" dirty="0" smtClean="0">
                <a:solidFill>
                  <a:schemeClr val="accent3">
                    <a:lumMod val="50000"/>
                  </a:schemeClr>
                </a:solidFill>
                <a:latin typeface="+mj-lt"/>
              </a:rPr>
              <a:t>Коррекционно- </a:t>
            </a:r>
            <a:r>
              <a:rPr lang="ru-RU" sz="2700" b="1" dirty="0">
                <a:solidFill>
                  <a:schemeClr val="accent3">
                    <a:lumMod val="50000"/>
                  </a:schemeClr>
                </a:solidFill>
                <a:latin typeface="+mj-lt"/>
              </a:rPr>
              <a:t>развивающая работа направлена от движения к мышлению, а не наоборот. </a:t>
            </a:r>
          </a:p>
          <a:p>
            <a:pPr>
              <a:lnSpc>
                <a:spcPct val="80000"/>
              </a:lnSpc>
              <a:defRPr/>
            </a:pPr>
            <a:endParaRPr lang="ru-RU" sz="2700" dirty="0">
              <a:latin typeface="+mj-lt"/>
            </a:endParaRPr>
          </a:p>
        </p:txBody>
      </p:sp>
    </p:spTree>
    <p:extLst>
      <p:ext uri="{BB962C8B-B14F-4D97-AF65-F5344CB8AC3E}">
        <p14:creationId xmlns:p14="http://schemas.microsoft.com/office/powerpoint/2010/main" val="138732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6" descr="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0" y="0"/>
            <a:ext cx="9109075" cy="6858000"/>
          </a:xfrm>
          <a:prstGeom prst="rect">
            <a:avLst/>
          </a:prstGeom>
          <a:noFill/>
        </p:spPr>
      </p:pic>
      <p:sp>
        <p:nvSpPr>
          <p:cNvPr id="5" name="Rectangle 2"/>
          <p:cNvSpPr txBox="1">
            <a:spLocks noChangeArrowheads="1"/>
          </p:cNvSpPr>
          <p:nvPr/>
        </p:nvSpPr>
        <p:spPr>
          <a:xfrm>
            <a:off x="250825" y="274638"/>
            <a:ext cx="8435975" cy="11430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altLang="ru-RU" sz="3600" b="1" i="1" smtClean="0">
                <a:solidFill>
                  <a:srgbClr val="006600"/>
                </a:solidFill>
              </a:rPr>
              <a:t>ОСНОВНАЯ ЦЕЛЬ КИНЕЗИОЛОГИИ:</a:t>
            </a:r>
            <a:r>
              <a:rPr lang="ru-RU" altLang="ru-RU" sz="3600" i="1" smtClean="0">
                <a:solidFill>
                  <a:srgbClr val="006600"/>
                </a:solidFill>
              </a:rPr>
              <a:t/>
            </a:r>
            <a:br>
              <a:rPr lang="ru-RU" altLang="ru-RU" sz="3600" i="1" smtClean="0">
                <a:solidFill>
                  <a:srgbClr val="006600"/>
                </a:solidFill>
              </a:rPr>
            </a:br>
            <a:endParaRPr lang="ru-RU" altLang="ru-RU" sz="3600" i="1" dirty="0" smtClean="0">
              <a:solidFill>
                <a:srgbClr val="006600"/>
              </a:solidFill>
            </a:endParaRPr>
          </a:p>
        </p:txBody>
      </p:sp>
      <p:sp>
        <p:nvSpPr>
          <p:cNvPr id="6" name="Rectangle 4"/>
          <p:cNvSpPr txBox="1">
            <a:spLocks noChangeArrowheads="1"/>
          </p:cNvSpPr>
          <p:nvPr/>
        </p:nvSpPr>
        <p:spPr>
          <a:xfrm>
            <a:off x="457200" y="1196975"/>
            <a:ext cx="8229600" cy="4929188"/>
          </a:xfrm>
          <a:prstGeom prst="rect">
            <a:avLst/>
          </a:prstGeom>
          <a:no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ru-RU" altLang="ru-RU" sz="2800" dirty="0" smtClean="0"/>
              <a:t>Развитие межполушарного </a:t>
            </a:r>
            <a:r>
              <a:rPr lang="ru-RU" altLang="ru-RU" sz="2800" dirty="0" err="1" smtClean="0"/>
              <a:t>воздействия,способствующее</a:t>
            </a:r>
            <a:r>
              <a:rPr lang="ru-RU" altLang="ru-RU" sz="2800" dirty="0" smtClean="0"/>
              <a:t> активизации мыслительной деятельности.</a:t>
            </a:r>
          </a:p>
          <a:p>
            <a:pPr algn="ctr">
              <a:lnSpc>
                <a:spcPct val="80000"/>
              </a:lnSpc>
              <a:buFontTx/>
              <a:buNone/>
            </a:pPr>
            <a:r>
              <a:rPr lang="ru-RU" altLang="ru-RU" sz="4000" b="1" i="1" dirty="0" smtClean="0">
                <a:solidFill>
                  <a:srgbClr val="006600"/>
                </a:solidFill>
              </a:rPr>
              <a:t>Задачи:</a:t>
            </a:r>
          </a:p>
          <a:p>
            <a:pPr>
              <a:lnSpc>
                <a:spcPct val="80000"/>
              </a:lnSpc>
            </a:pPr>
            <a:r>
              <a:rPr lang="ru-RU" altLang="ru-RU" sz="2800" dirty="0" smtClean="0"/>
              <a:t>развитие межполушарной специализации;</a:t>
            </a:r>
          </a:p>
          <a:p>
            <a:pPr>
              <a:lnSpc>
                <a:spcPct val="80000"/>
              </a:lnSpc>
            </a:pPr>
            <a:r>
              <a:rPr lang="ru-RU" altLang="ru-RU" sz="2800" dirty="0" smtClean="0"/>
              <a:t>синхронизация работы полушарий;</a:t>
            </a:r>
          </a:p>
          <a:p>
            <a:pPr>
              <a:lnSpc>
                <a:spcPct val="80000"/>
              </a:lnSpc>
            </a:pPr>
            <a:r>
              <a:rPr lang="ru-RU" altLang="ru-RU" sz="2800" dirty="0" smtClean="0"/>
              <a:t>развитие мелкой моторики;</a:t>
            </a:r>
          </a:p>
          <a:p>
            <a:pPr>
              <a:lnSpc>
                <a:spcPct val="80000"/>
              </a:lnSpc>
            </a:pPr>
            <a:r>
              <a:rPr lang="ru-RU" altLang="ru-RU" sz="2800" dirty="0" smtClean="0"/>
              <a:t>развитие способностей;</a:t>
            </a:r>
          </a:p>
          <a:p>
            <a:pPr>
              <a:lnSpc>
                <a:spcPct val="80000"/>
              </a:lnSpc>
            </a:pPr>
            <a:r>
              <a:rPr lang="ru-RU" altLang="ru-RU" sz="2800" dirty="0" smtClean="0"/>
              <a:t>развитие </a:t>
            </a:r>
            <a:r>
              <a:rPr lang="ru-RU" altLang="ru-RU" sz="2800" dirty="0" err="1" smtClean="0"/>
              <a:t>памяти,внимания</a:t>
            </a:r>
            <a:r>
              <a:rPr lang="ru-RU" altLang="ru-RU" sz="2800" dirty="0" smtClean="0"/>
              <a:t>,</a:t>
            </a:r>
          </a:p>
          <a:p>
            <a:pPr>
              <a:lnSpc>
                <a:spcPct val="80000"/>
              </a:lnSpc>
              <a:buFontTx/>
              <a:buNone/>
            </a:pPr>
            <a:r>
              <a:rPr lang="ru-RU" altLang="ru-RU" sz="2800" dirty="0" smtClean="0"/>
              <a:t>речи;</a:t>
            </a:r>
          </a:p>
          <a:p>
            <a:pPr>
              <a:lnSpc>
                <a:spcPct val="80000"/>
              </a:lnSpc>
            </a:pPr>
            <a:r>
              <a:rPr lang="ru-RU" altLang="ru-RU" sz="2800" dirty="0" smtClean="0"/>
              <a:t>развитие мышления</a:t>
            </a:r>
          </a:p>
        </p:txBody>
      </p:sp>
    </p:spTree>
    <p:extLst>
      <p:ext uri="{BB962C8B-B14F-4D97-AF65-F5344CB8AC3E}">
        <p14:creationId xmlns:p14="http://schemas.microsoft.com/office/powerpoint/2010/main" val="33211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1000"/>
                                        <p:tgtEl>
                                          <p:spTgt spid="6">
                                            <p:txEl>
                                              <p:pRg st="0" end="0"/>
                                            </p:txEl>
                                          </p:spTgt>
                                        </p:tgtEl>
                                      </p:cBhvr>
                                    </p:animEffect>
                                    <p:anim calcmode="lin" valueType="num">
                                      <p:cBhvr>
                                        <p:cTn id="1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3" dur="900" decel="100000" fill="hold"/>
                                        <p:tgtEl>
                                          <p:spTgt spid="6">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xEl>
                                              <p:pRg st="0" end="0"/>
                                            </p:txEl>
                                          </p:spTgt>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37" presetClass="entr" presetSubtype="0" fill="hold" grpId="0" nodeType="afterEffect">
                                  <p:stCondLst>
                                    <p:cond delay="200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1000"/>
                                        <p:tgtEl>
                                          <p:spTgt spid="6">
                                            <p:txEl>
                                              <p:pRg st="1" end="1"/>
                                            </p:txEl>
                                          </p:spTgt>
                                        </p:tgtEl>
                                      </p:cBhvr>
                                    </p:animEffect>
                                    <p:anim calcmode="lin" valueType="num">
                                      <p:cBhvr>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0" dur="900" decel="100000" fill="hold"/>
                                        <p:tgtEl>
                                          <p:spTgt spid="6">
                                            <p:txEl>
                                              <p:pRg st="1" end="1"/>
                                            </p:txEl>
                                          </p:spTgt>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6">
                                            <p:txEl>
                                              <p:pRg st="1" end="1"/>
                                            </p:txEl>
                                          </p:spTgt>
                                        </p:tgtEl>
                                        <p:attrNameLst>
                                          <p:attrName>ppt_y</p:attrName>
                                        </p:attrNameLst>
                                      </p:cBhvr>
                                      <p:tavLst>
                                        <p:tav tm="0">
                                          <p:val>
                                            <p:strVal val="#ppt_y-.03"/>
                                          </p:val>
                                        </p:tav>
                                        <p:tav tm="100000">
                                          <p:val>
                                            <p:strVal val="#ppt_y"/>
                                          </p:val>
                                        </p:tav>
                                      </p:tavLst>
                                    </p:anim>
                                  </p:childTnLst>
                                </p:cTn>
                              </p:par>
                            </p:childTnLst>
                          </p:cTn>
                        </p:par>
                        <p:par>
                          <p:cTn id="22" fill="hold">
                            <p:stCondLst>
                              <p:cond delay="4500"/>
                            </p:stCondLst>
                            <p:childTnLst>
                              <p:par>
                                <p:cTn id="23" presetID="37" presetClass="entr" presetSubtype="0" fill="hold" grpId="0" nodeType="afterEffect">
                                  <p:stCondLst>
                                    <p:cond delay="150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fade">
                                      <p:cBhvr>
                                        <p:cTn id="25" dur="1000"/>
                                        <p:tgtEl>
                                          <p:spTgt spid="6">
                                            <p:txEl>
                                              <p:pRg st="2" end="2"/>
                                            </p:txEl>
                                          </p:spTgt>
                                        </p:tgtEl>
                                      </p:cBhvr>
                                    </p:animEffect>
                                    <p:anim calcmode="lin" valueType="num">
                                      <p:cBhvr>
                                        <p:cTn id="2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6">
                                            <p:txEl>
                                              <p:pRg st="2" end="2"/>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
                                            <p:txEl>
                                              <p:pRg st="2" end="2"/>
                                            </p:txEl>
                                          </p:spTgt>
                                        </p:tgtEl>
                                        <p:attrNameLst>
                                          <p:attrName>ppt_y</p:attrName>
                                        </p:attrNameLst>
                                      </p:cBhvr>
                                      <p:tavLst>
                                        <p:tav tm="0">
                                          <p:val>
                                            <p:strVal val="#ppt_y-.03"/>
                                          </p:val>
                                        </p:tav>
                                        <p:tav tm="100000">
                                          <p:val>
                                            <p:strVal val="#ppt_y"/>
                                          </p:val>
                                        </p:tav>
                                      </p:tavLst>
                                    </p:anim>
                                  </p:childTnLst>
                                </p:cTn>
                              </p:par>
                            </p:childTnLst>
                          </p:cTn>
                        </p:par>
                        <p:par>
                          <p:cTn id="29" fill="hold">
                            <p:stCondLst>
                              <p:cond delay="7000"/>
                            </p:stCondLst>
                            <p:childTnLst>
                              <p:par>
                                <p:cTn id="30" presetID="37" presetClass="entr" presetSubtype="0" fill="hold" grpId="0" nodeType="afterEffect">
                                  <p:stCondLst>
                                    <p:cond delay="100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1000"/>
                                        <p:tgtEl>
                                          <p:spTgt spid="6">
                                            <p:txEl>
                                              <p:pRg st="3" end="3"/>
                                            </p:txEl>
                                          </p:spTgt>
                                        </p:tgtEl>
                                      </p:cBhvr>
                                    </p:animEffect>
                                    <p:anim calcmode="lin" valueType="num">
                                      <p:cBhvr>
                                        <p:cTn id="3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4" dur="900" decel="100000" fill="hold"/>
                                        <p:tgtEl>
                                          <p:spTgt spid="6">
                                            <p:txEl>
                                              <p:pRg st="3" end="3"/>
                                            </p:txEl>
                                          </p:spTgt>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6">
                                            <p:txEl>
                                              <p:pRg st="3" end="3"/>
                                            </p:txEl>
                                          </p:spTgt>
                                        </p:tgtEl>
                                        <p:attrNameLst>
                                          <p:attrName>ppt_y</p:attrName>
                                        </p:attrNameLst>
                                      </p:cBhvr>
                                      <p:tavLst>
                                        <p:tav tm="0">
                                          <p:val>
                                            <p:strVal val="#ppt_y-.03"/>
                                          </p:val>
                                        </p:tav>
                                        <p:tav tm="100000">
                                          <p:val>
                                            <p:strVal val="#ppt_y"/>
                                          </p:val>
                                        </p:tav>
                                      </p:tavLst>
                                    </p:anim>
                                  </p:childTnLst>
                                </p:cTn>
                              </p:par>
                            </p:childTnLst>
                          </p:cTn>
                        </p:par>
                        <p:par>
                          <p:cTn id="36" fill="hold">
                            <p:stCondLst>
                              <p:cond delay="9000"/>
                            </p:stCondLst>
                            <p:childTnLst>
                              <p:par>
                                <p:cTn id="37" presetID="37" presetClass="entr" presetSubtype="0" fill="hold" grpId="0" nodeType="afterEffect">
                                  <p:stCondLst>
                                    <p:cond delay="1000"/>
                                  </p:stCondLst>
                                  <p:childTnLst>
                                    <p:set>
                                      <p:cBhvr>
                                        <p:cTn id="38" dur="1" fill="hold">
                                          <p:stCondLst>
                                            <p:cond delay="0"/>
                                          </p:stCondLst>
                                        </p:cTn>
                                        <p:tgtEl>
                                          <p:spTgt spid="6">
                                            <p:txEl>
                                              <p:pRg st="4" end="4"/>
                                            </p:txEl>
                                          </p:spTgt>
                                        </p:tgtEl>
                                        <p:attrNameLst>
                                          <p:attrName>style.visibility</p:attrName>
                                        </p:attrNameLst>
                                      </p:cBhvr>
                                      <p:to>
                                        <p:strVal val="visible"/>
                                      </p:to>
                                    </p:set>
                                    <p:animEffect transition="in" filter="fade">
                                      <p:cBhvr>
                                        <p:cTn id="39" dur="1000"/>
                                        <p:tgtEl>
                                          <p:spTgt spid="6">
                                            <p:txEl>
                                              <p:pRg st="4" end="4"/>
                                            </p:txEl>
                                          </p:spTgt>
                                        </p:tgtEl>
                                      </p:cBhvr>
                                    </p:animEffect>
                                    <p:anim calcmode="lin" valueType="num">
                                      <p:cBhvr>
                                        <p:cTn id="4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6">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6">
                                            <p:txEl>
                                              <p:pRg st="4" end="4"/>
                                            </p:txEl>
                                          </p:spTgt>
                                        </p:tgtEl>
                                        <p:attrNameLst>
                                          <p:attrName>ppt_y</p:attrName>
                                        </p:attrNameLst>
                                      </p:cBhvr>
                                      <p:tavLst>
                                        <p:tav tm="0">
                                          <p:val>
                                            <p:strVal val="#ppt_y-.03"/>
                                          </p:val>
                                        </p:tav>
                                        <p:tav tm="100000">
                                          <p:val>
                                            <p:strVal val="#ppt_y"/>
                                          </p:val>
                                        </p:tav>
                                      </p:tavLst>
                                    </p:anim>
                                  </p:childTnLst>
                                </p:cTn>
                              </p:par>
                            </p:childTnLst>
                          </p:cTn>
                        </p:par>
                        <p:par>
                          <p:cTn id="43" fill="hold">
                            <p:stCondLst>
                              <p:cond delay="11000"/>
                            </p:stCondLst>
                            <p:childTnLst>
                              <p:par>
                                <p:cTn id="44" presetID="37" presetClass="entr" presetSubtype="0" fill="hold" grpId="0" nodeType="afterEffect">
                                  <p:stCondLst>
                                    <p:cond delay="1000"/>
                                  </p:stCondLst>
                                  <p:childTnLst>
                                    <p:set>
                                      <p:cBhvr>
                                        <p:cTn id="45" dur="1" fill="hold">
                                          <p:stCondLst>
                                            <p:cond delay="0"/>
                                          </p:stCondLst>
                                        </p:cTn>
                                        <p:tgtEl>
                                          <p:spTgt spid="6">
                                            <p:txEl>
                                              <p:pRg st="5" end="5"/>
                                            </p:txEl>
                                          </p:spTgt>
                                        </p:tgtEl>
                                        <p:attrNameLst>
                                          <p:attrName>style.visibility</p:attrName>
                                        </p:attrNameLst>
                                      </p:cBhvr>
                                      <p:to>
                                        <p:strVal val="visible"/>
                                      </p:to>
                                    </p:set>
                                    <p:animEffect transition="in" filter="fade">
                                      <p:cBhvr>
                                        <p:cTn id="46" dur="1000"/>
                                        <p:tgtEl>
                                          <p:spTgt spid="6">
                                            <p:txEl>
                                              <p:pRg st="5" end="5"/>
                                            </p:txEl>
                                          </p:spTgt>
                                        </p:tgtEl>
                                      </p:cBhvr>
                                    </p:animEffect>
                                    <p:anim calcmode="lin" valueType="num">
                                      <p:cBhvr>
                                        <p:cTn id="47"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8" dur="900" decel="100000" fill="hold"/>
                                        <p:tgtEl>
                                          <p:spTgt spid="6">
                                            <p:txEl>
                                              <p:pRg st="5" end="5"/>
                                            </p:txEl>
                                          </p:spTgt>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6">
                                            <p:txEl>
                                              <p:pRg st="5" end="5"/>
                                            </p:txEl>
                                          </p:spTgt>
                                        </p:tgtEl>
                                        <p:attrNameLst>
                                          <p:attrName>ppt_y</p:attrName>
                                        </p:attrNameLst>
                                      </p:cBhvr>
                                      <p:tavLst>
                                        <p:tav tm="0">
                                          <p:val>
                                            <p:strVal val="#ppt_y-.03"/>
                                          </p:val>
                                        </p:tav>
                                        <p:tav tm="100000">
                                          <p:val>
                                            <p:strVal val="#ppt_y"/>
                                          </p:val>
                                        </p:tav>
                                      </p:tavLst>
                                    </p:anim>
                                  </p:childTnLst>
                                </p:cTn>
                              </p:par>
                            </p:childTnLst>
                          </p:cTn>
                        </p:par>
                        <p:par>
                          <p:cTn id="50" fill="hold">
                            <p:stCondLst>
                              <p:cond delay="13000"/>
                            </p:stCondLst>
                            <p:childTnLst>
                              <p:par>
                                <p:cTn id="51" presetID="37" presetClass="entr" presetSubtype="0" fill="hold" grpId="0" nodeType="afterEffect">
                                  <p:stCondLst>
                                    <p:cond delay="1000"/>
                                  </p:stCondLst>
                                  <p:childTnLst>
                                    <p:set>
                                      <p:cBhvr>
                                        <p:cTn id="52" dur="1" fill="hold">
                                          <p:stCondLst>
                                            <p:cond delay="0"/>
                                          </p:stCondLst>
                                        </p:cTn>
                                        <p:tgtEl>
                                          <p:spTgt spid="6">
                                            <p:txEl>
                                              <p:pRg st="6" end="6"/>
                                            </p:txEl>
                                          </p:spTgt>
                                        </p:tgtEl>
                                        <p:attrNameLst>
                                          <p:attrName>style.visibility</p:attrName>
                                        </p:attrNameLst>
                                      </p:cBhvr>
                                      <p:to>
                                        <p:strVal val="visible"/>
                                      </p:to>
                                    </p:set>
                                    <p:animEffect transition="in" filter="fade">
                                      <p:cBhvr>
                                        <p:cTn id="53" dur="1000"/>
                                        <p:tgtEl>
                                          <p:spTgt spid="6">
                                            <p:txEl>
                                              <p:pRg st="6" end="6"/>
                                            </p:txEl>
                                          </p:spTgt>
                                        </p:tgtEl>
                                      </p:cBhvr>
                                    </p:animEffect>
                                    <p:anim calcmode="lin" valueType="num">
                                      <p:cBhvr>
                                        <p:cTn id="54"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5" dur="900" decel="100000" fill="hold"/>
                                        <p:tgtEl>
                                          <p:spTgt spid="6">
                                            <p:txEl>
                                              <p:pRg st="6" end="6"/>
                                            </p:txEl>
                                          </p:spTgt>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6">
                                            <p:txEl>
                                              <p:pRg st="6" end="6"/>
                                            </p:txEl>
                                          </p:spTgt>
                                        </p:tgtEl>
                                        <p:attrNameLst>
                                          <p:attrName>ppt_y</p:attrName>
                                        </p:attrNameLst>
                                      </p:cBhvr>
                                      <p:tavLst>
                                        <p:tav tm="0">
                                          <p:val>
                                            <p:strVal val="#ppt_y-.03"/>
                                          </p:val>
                                        </p:tav>
                                        <p:tav tm="100000">
                                          <p:val>
                                            <p:strVal val="#ppt_y"/>
                                          </p:val>
                                        </p:tav>
                                      </p:tavLst>
                                    </p:anim>
                                  </p:childTnLst>
                                </p:cTn>
                              </p:par>
                            </p:childTnLst>
                          </p:cTn>
                        </p:par>
                        <p:par>
                          <p:cTn id="57" fill="hold">
                            <p:stCondLst>
                              <p:cond delay="15000"/>
                            </p:stCondLst>
                            <p:childTnLst>
                              <p:par>
                                <p:cTn id="58" presetID="37" presetClass="entr" presetSubtype="0" fill="hold" grpId="0" nodeType="afterEffect">
                                  <p:stCondLst>
                                    <p:cond delay="1000"/>
                                  </p:stCondLst>
                                  <p:childTnLst>
                                    <p:set>
                                      <p:cBhvr>
                                        <p:cTn id="59" dur="1" fill="hold">
                                          <p:stCondLst>
                                            <p:cond delay="0"/>
                                          </p:stCondLst>
                                        </p:cTn>
                                        <p:tgtEl>
                                          <p:spTgt spid="6">
                                            <p:txEl>
                                              <p:pRg st="7" end="7"/>
                                            </p:txEl>
                                          </p:spTgt>
                                        </p:tgtEl>
                                        <p:attrNameLst>
                                          <p:attrName>style.visibility</p:attrName>
                                        </p:attrNameLst>
                                      </p:cBhvr>
                                      <p:to>
                                        <p:strVal val="visible"/>
                                      </p:to>
                                    </p:set>
                                    <p:animEffect transition="in" filter="fade">
                                      <p:cBhvr>
                                        <p:cTn id="60" dur="1000"/>
                                        <p:tgtEl>
                                          <p:spTgt spid="6">
                                            <p:txEl>
                                              <p:pRg st="7" end="7"/>
                                            </p:txEl>
                                          </p:spTgt>
                                        </p:tgtEl>
                                      </p:cBhvr>
                                    </p:animEffect>
                                    <p:anim calcmode="lin" valueType="num">
                                      <p:cBhvr>
                                        <p:cTn id="61"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62" dur="900" decel="100000" fill="hold"/>
                                        <p:tgtEl>
                                          <p:spTgt spid="6">
                                            <p:txEl>
                                              <p:pRg st="7" end="7"/>
                                            </p:txEl>
                                          </p:spTgt>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6">
                                            <p:txEl>
                                              <p:pRg st="7" end="7"/>
                                            </p:txEl>
                                          </p:spTgt>
                                        </p:tgtEl>
                                        <p:attrNameLst>
                                          <p:attrName>ppt_y</p:attrName>
                                        </p:attrNameLst>
                                      </p:cBhvr>
                                      <p:tavLst>
                                        <p:tav tm="0">
                                          <p:val>
                                            <p:strVal val="#ppt_y-.03"/>
                                          </p:val>
                                        </p:tav>
                                        <p:tav tm="100000">
                                          <p:val>
                                            <p:strVal val="#ppt_y"/>
                                          </p:val>
                                        </p:tav>
                                      </p:tavLst>
                                    </p:anim>
                                  </p:childTnLst>
                                </p:cTn>
                              </p:par>
                            </p:childTnLst>
                          </p:cTn>
                        </p:par>
                        <p:par>
                          <p:cTn id="64" fill="hold">
                            <p:stCondLst>
                              <p:cond delay="17000"/>
                            </p:stCondLst>
                            <p:childTnLst>
                              <p:par>
                                <p:cTn id="65" presetID="37" presetClass="entr" presetSubtype="0" fill="hold" grpId="0" nodeType="afterEffect">
                                  <p:stCondLst>
                                    <p:cond delay="1000"/>
                                  </p:stCondLst>
                                  <p:childTnLst>
                                    <p:set>
                                      <p:cBhvr>
                                        <p:cTn id="66" dur="1" fill="hold">
                                          <p:stCondLst>
                                            <p:cond delay="0"/>
                                          </p:stCondLst>
                                        </p:cTn>
                                        <p:tgtEl>
                                          <p:spTgt spid="6">
                                            <p:txEl>
                                              <p:pRg st="8" end="8"/>
                                            </p:txEl>
                                          </p:spTgt>
                                        </p:tgtEl>
                                        <p:attrNameLst>
                                          <p:attrName>style.visibility</p:attrName>
                                        </p:attrNameLst>
                                      </p:cBhvr>
                                      <p:to>
                                        <p:strVal val="visible"/>
                                      </p:to>
                                    </p:set>
                                    <p:animEffect transition="in" filter="fade">
                                      <p:cBhvr>
                                        <p:cTn id="67" dur="1000"/>
                                        <p:tgtEl>
                                          <p:spTgt spid="6">
                                            <p:txEl>
                                              <p:pRg st="8" end="8"/>
                                            </p:txEl>
                                          </p:spTgt>
                                        </p:tgtEl>
                                      </p:cBhvr>
                                    </p:animEffect>
                                    <p:anim calcmode="lin" valueType="num">
                                      <p:cBhvr>
                                        <p:cTn id="68"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9" dur="900" decel="100000" fill="hold"/>
                                        <p:tgtEl>
                                          <p:spTgt spid="6">
                                            <p:txEl>
                                              <p:pRg st="8" end="8"/>
                                            </p:txEl>
                                          </p:spTgt>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6">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6" descr="0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580" y="0"/>
            <a:ext cx="9109075" cy="6858000"/>
          </a:xfrm>
          <a:prstGeom prst="rect">
            <a:avLst/>
          </a:prstGeom>
          <a:noFill/>
        </p:spPr>
      </p:pic>
      <p:sp>
        <p:nvSpPr>
          <p:cNvPr id="5" name="Заголовок 1"/>
          <p:cNvSpPr txBox="1">
            <a:spLocks/>
          </p:cNvSpPr>
          <p:nvPr/>
        </p:nvSpPr>
        <p:spPr>
          <a:xfrm>
            <a:off x="611560" y="476672"/>
            <a:ext cx="8229600" cy="567531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mtClean="0"/>
              <a:t>В настоящее время растет </a:t>
            </a:r>
            <a:r>
              <a:rPr lang="ru-RU" sz="2400" smtClean="0"/>
              <a:t>число детей с минимальными мозговыми дисфункциями (30% от общего числа).</a:t>
            </a:r>
            <a:br>
              <a:rPr lang="ru-RU" sz="2400" smtClean="0"/>
            </a:br>
            <a:r>
              <a:rPr lang="ru-RU" sz="2400" smtClean="0"/>
              <a:t>		Определенную роль в их возникновении играют нарушения функциональной асимметрии коры больших полушарий головного мозга и межполушарного взаимодействия.</a:t>
            </a:r>
            <a:r>
              <a:rPr lang="ru-RU" smtClean="0"/>
              <a:t/>
            </a:r>
            <a:br>
              <a:rPr lang="ru-RU" smtClean="0"/>
            </a:br>
            <a:endParaRPr lang="ru-RU" dirty="0" smtClean="0"/>
          </a:p>
        </p:txBody>
      </p:sp>
      <p:sp>
        <p:nvSpPr>
          <p:cNvPr id="6" name="Rectangle 2"/>
          <p:cNvSpPr txBox="1">
            <a:spLocks noRot="1" noChangeArrowheads="1"/>
          </p:cNvSpPr>
          <p:nvPr/>
        </p:nvSpPr>
        <p:spPr>
          <a:xfrm>
            <a:off x="301625" y="228600"/>
            <a:ext cx="8510588"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4000" b="1" dirty="0" smtClean="0">
                <a:solidFill>
                  <a:schemeClr val="accent4">
                    <a:lumMod val="75000"/>
                  </a:schemeClr>
                </a:solidFill>
                <a:latin typeface="Georgia" panose="02040502050405020303" pitchFamily="18" charset="0"/>
              </a:rPr>
              <a:t>Актуальность темы</a:t>
            </a:r>
          </a:p>
        </p:txBody>
      </p:sp>
    </p:spTree>
    <p:extLst>
      <p:ext uri="{BB962C8B-B14F-4D97-AF65-F5344CB8AC3E}">
        <p14:creationId xmlns:p14="http://schemas.microsoft.com/office/powerpoint/2010/main" val="94055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p:txBody>
          <a:bodyPr>
            <a:normAutofit fontScale="90000"/>
          </a:bodyPr>
          <a:lstStyle/>
          <a:p>
            <a:pPr eaLnBrk="1" hangingPunct="1"/>
            <a:r>
              <a:rPr lang="ru-RU" altLang="ru-RU" sz="3200" b="1" i="1" dirty="0" smtClean="0">
                <a:solidFill>
                  <a:srgbClr val="FF0000"/>
                </a:solidFill>
                <a:latin typeface="Arial Black" pitchFamily="34" charset="0"/>
              </a:rPr>
              <a:t>«ГИМНАСТИКА МОЗГА - КЛЮЧ К РАЗВИТИЮ СПОСОБНОСТЕЙ РЕБЁНКА»</a:t>
            </a:r>
          </a:p>
        </p:txBody>
      </p:sp>
      <p:sp>
        <p:nvSpPr>
          <p:cNvPr id="5" name="Rectangle 3"/>
          <p:cNvSpPr>
            <a:spLocks noGrp="1" noChangeArrowheads="1"/>
          </p:cNvSpPr>
          <p:nvPr>
            <p:ph idx="1"/>
          </p:nvPr>
        </p:nvSpPr>
        <p:spPr/>
        <p:txBody>
          <a:bodyPr/>
          <a:lstStyle/>
          <a:p>
            <a:pPr algn="ctr" eaLnBrk="1" hangingPunct="1">
              <a:lnSpc>
                <a:spcPct val="90000"/>
              </a:lnSpc>
              <a:buFontTx/>
              <a:buNone/>
            </a:pPr>
            <a:r>
              <a:rPr lang="ru-RU" altLang="ru-RU" dirty="0" smtClean="0"/>
              <a:t>	</a:t>
            </a:r>
            <a:r>
              <a:rPr lang="ru-RU" altLang="ru-RU" sz="2400" dirty="0" smtClean="0"/>
              <a:t>Мозг человека представляет собой «содружество» функционально ассиметричных полушарий левого и правого. Каждое из них является не зеркальным отображением другого, а необходимым дополнением. </a:t>
            </a:r>
          </a:p>
          <a:p>
            <a:pPr algn="ctr" eaLnBrk="1" hangingPunct="1">
              <a:lnSpc>
                <a:spcPct val="90000"/>
              </a:lnSpc>
              <a:buFontTx/>
              <a:buNone/>
            </a:pPr>
            <a:r>
              <a:rPr lang="ru-RU" altLang="ru-RU" sz="2400" dirty="0" smtClean="0"/>
              <a:t>Для </a:t>
            </a:r>
            <a:r>
              <a:rPr lang="ru-RU" altLang="ru-RU" sz="2400" dirty="0" err="1" smtClean="0"/>
              <a:t>того,чтобы</a:t>
            </a:r>
            <a:r>
              <a:rPr lang="ru-RU" altLang="ru-RU" sz="2400" dirty="0" smtClean="0"/>
              <a:t> творчески осмыслить любую </a:t>
            </a:r>
            <a:r>
              <a:rPr lang="ru-RU" altLang="ru-RU" sz="2400" dirty="0" err="1" smtClean="0"/>
              <a:t>проблему,необходимы</a:t>
            </a:r>
            <a:r>
              <a:rPr lang="ru-RU" altLang="ru-RU" sz="2400" dirty="0" smtClean="0"/>
              <a:t> оба полушария</a:t>
            </a:r>
          </a:p>
        </p:txBody>
      </p:sp>
      <p:sp>
        <p:nvSpPr>
          <p:cNvPr id="6" name="Rectangle 8"/>
          <p:cNvSpPr>
            <a:spLocks noChangeArrowheads="1"/>
          </p:cNvSpPr>
          <p:nvPr/>
        </p:nvSpPr>
        <p:spPr bwMode="auto">
          <a:xfrm>
            <a:off x="785813" y="4143375"/>
            <a:ext cx="3492500"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ru-RU" altLang="ru-RU" sz="2400" dirty="0">
                <a:solidFill>
                  <a:srgbClr val="FF0000"/>
                </a:solidFill>
              </a:rPr>
              <a:t>Правое </a:t>
            </a:r>
            <a:br>
              <a:rPr lang="ru-RU" altLang="ru-RU" sz="2400" dirty="0">
                <a:solidFill>
                  <a:srgbClr val="FF0000"/>
                </a:solidFill>
              </a:rPr>
            </a:br>
            <a:r>
              <a:rPr lang="ru-RU" altLang="ru-RU" sz="2400" dirty="0">
                <a:solidFill>
                  <a:srgbClr val="FF0000"/>
                </a:solidFill>
              </a:rPr>
              <a:t>полушарие</a:t>
            </a:r>
          </a:p>
        </p:txBody>
      </p:sp>
      <p:pic>
        <p:nvPicPr>
          <p:cNvPr id="7"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899231"/>
            <a:ext cx="1414463"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9"/>
          <p:cNvSpPr>
            <a:spLocks noChangeArrowheads="1"/>
          </p:cNvSpPr>
          <p:nvPr/>
        </p:nvSpPr>
        <p:spPr bwMode="auto">
          <a:xfrm>
            <a:off x="5138635" y="4159971"/>
            <a:ext cx="3097212"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ru-RU" altLang="ru-RU" sz="2400" dirty="0">
                <a:solidFill>
                  <a:srgbClr val="FF0000"/>
                </a:solidFill>
              </a:rPr>
              <a:t>Левое</a:t>
            </a:r>
            <a:br>
              <a:rPr lang="ru-RU" altLang="ru-RU" sz="2400" dirty="0">
                <a:solidFill>
                  <a:srgbClr val="FF0000"/>
                </a:solidFill>
              </a:rPr>
            </a:br>
            <a:r>
              <a:rPr lang="ru-RU" altLang="ru-RU" sz="2400" dirty="0">
                <a:solidFill>
                  <a:srgbClr val="FF0000"/>
                </a:solidFill>
              </a:rPr>
              <a:t>полушарие</a:t>
            </a:r>
          </a:p>
        </p:txBody>
      </p:sp>
      <p:pic>
        <p:nvPicPr>
          <p:cNvPr id="9"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5167" y="3852247"/>
            <a:ext cx="1617662"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73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Scale>
                                      <p:cBhvr>
                                        <p:cTn id="13"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xEl>
                                              <p:pRg st="0" end="0"/>
                                            </p:txEl>
                                          </p:spTgt>
                                        </p:tgtEl>
                                        <p:attrNameLst>
                                          <p:attrName>ppt_x</p:attrName>
                                          <p:attrName>ppt_y</p:attrName>
                                        </p:attrNameLst>
                                      </p:cBhvr>
                                    </p:animMotion>
                                    <p:animEffect transition="in" filter="fade">
                                      <p:cBhvr>
                                        <p:cTn id="15" dur="1000"/>
                                        <p:tgtEl>
                                          <p:spTgt spid="5">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Scale>
                                      <p:cBhvr>
                                        <p:cTn id="19" dur="1000" decel="50000" fill="hold">
                                          <p:stCondLst>
                                            <p:cond delay="0"/>
                                          </p:stCondLst>
                                        </p:cTn>
                                        <p:tgtEl>
                                          <p:spTgt spid="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xEl>
                                              <p:pRg st="1" end="1"/>
                                            </p:txEl>
                                          </p:spTgt>
                                        </p:tgtEl>
                                        <p:attrNameLst>
                                          <p:attrName>ppt_x</p:attrName>
                                          <p:attrName>ppt_y</p:attrName>
                                        </p:attrNameLst>
                                      </p:cBhvr>
                                    </p:animMotion>
                                    <p:animEffect transition="in" filter="fade">
                                      <p:cBhvr>
                                        <p:cTn id="21" dur="1000"/>
                                        <p:tgtEl>
                                          <p:spTgt spid="5">
                                            <p:txEl>
                                              <p:pRg st="1" end="1"/>
                                            </p:txEl>
                                          </p:spTgt>
                                        </p:tgtEl>
                                      </p:cBhvr>
                                    </p:animEffect>
                                  </p:childTnLst>
                                </p:cTn>
                              </p:par>
                            </p:childTnLst>
                          </p:cTn>
                        </p:par>
                        <p:par>
                          <p:cTn id="22" fill="hold">
                            <p:stCondLst>
                              <p:cond delay="3000"/>
                            </p:stCondLst>
                            <p:childTnLst>
                              <p:par>
                                <p:cTn id="23" presetID="21"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4)">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1"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4)">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6"/>
                                        </p:tgtEl>
                                      </p:cBhvr>
                                    </p:animEffect>
                                    <p:set>
                                      <p:cBhvr>
                                        <p:cTn id="45" dur="1" fill="hold">
                                          <p:stCondLst>
                                            <p:cond delay="499"/>
                                          </p:stCondLst>
                                        </p:cTn>
                                        <p:tgtEl>
                                          <p:spTgt spid="6"/>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8"/>
                                        </p:tgtEl>
                                      </p:cBhvr>
                                    </p:animEffect>
                                    <p:set>
                                      <p:cBhvr>
                                        <p:cTn id="50" dur="1" fill="hold">
                                          <p:stCondLst>
                                            <p:cond delay="499"/>
                                          </p:stCondLst>
                                        </p:cTn>
                                        <p:tgtEl>
                                          <p:spTgt spid="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3.33333E-6 2.22222E-6 L 0.32413 0.00023 " pathEditMode="relative" ptsTypes="AA">
                                      <p:cBhvr>
                                        <p:cTn id="54" dur="2000" fill="hold"/>
                                        <p:tgtEl>
                                          <p:spTgt spid="7"/>
                                        </p:tgtEl>
                                        <p:attrNameLst>
                                          <p:attrName>ppt_x</p:attrName>
                                          <p:attrName>ppt_y</p:attrName>
                                        </p:attrNameLst>
                                      </p:cBhvr>
                                    </p:animMotion>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nodeType="clickEffect">
                                  <p:stCondLst>
                                    <p:cond delay="0"/>
                                  </p:stCondLst>
                                  <p:childTnLst>
                                    <p:animMotion origin="layout" path="M 0.02204 -0.00926 L -0.31355 0.01643 " pathEditMode="relative" rAng="0" ptsTypes="AA">
                                      <p:cBhvr>
                                        <p:cTn id="58" dur="2000" fill="hold"/>
                                        <p:tgtEl>
                                          <p:spTgt spid="9"/>
                                        </p:tgtEl>
                                        <p:attrNameLst>
                                          <p:attrName>ppt_x</p:attrName>
                                          <p:attrName>ppt_y</p:attrName>
                                        </p:attrNameLst>
                                      </p:cBhvr>
                                      <p:rCtr x="-16788" y="1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p:bldP spid="6" grpId="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Group 47"/>
          <p:cNvGraphicFramePr>
            <a:graphicFrameLocks/>
          </p:cNvGraphicFramePr>
          <p:nvPr/>
        </p:nvGraphicFramePr>
        <p:xfrm>
          <a:off x="457200" y="333375"/>
          <a:ext cx="8229600" cy="4391025"/>
        </p:xfrm>
        <a:graphic>
          <a:graphicData uri="http://schemas.openxmlformats.org/drawingml/2006/table">
            <a:tbl>
              <a:tblPr/>
              <a:tblGrid>
                <a:gridCol w="4114800"/>
                <a:gridCol w="4114800"/>
              </a:tblGrid>
              <a:tr h="4391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FF0000"/>
                          </a:solidFill>
                          <a:effectLst/>
                          <a:latin typeface="Arial" charset="0"/>
                          <a:cs typeface="Arial" charset="0"/>
                        </a:rPr>
                        <a:t>ЛЕВОЕ ПОЛУШАРИЕ</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3366"/>
                          </a:solidFill>
                          <a:effectLst/>
                          <a:latin typeface="Arial" charset="0"/>
                          <a:cs typeface="Arial" charset="0"/>
                        </a:rPr>
                        <a:t> отвечает за логически-аналитическое мышление;</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3366"/>
                          </a:solidFill>
                          <a:effectLst/>
                          <a:latin typeface="Arial" charset="0"/>
                          <a:cs typeface="Arial" charset="0"/>
                        </a:rPr>
                        <a:t> анализирует факты;</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3366"/>
                          </a:solidFill>
                          <a:effectLst/>
                          <a:latin typeface="Arial" charset="0"/>
                          <a:cs typeface="Arial" charset="0"/>
                        </a:rPr>
                        <a:t> обрабатывает информацию последовательно по этапам;</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3366"/>
                          </a:solidFill>
                          <a:effectLst/>
                          <a:latin typeface="Arial" charset="0"/>
                          <a:cs typeface="Arial" charset="0"/>
                        </a:rPr>
                        <a:t> обеспечивает процессы индуктивного мышления(в начале осуществляется процесс </a:t>
                      </a:r>
                      <a:r>
                        <a:rPr kumimoji="0" lang="ru-RU" sz="2000" b="0" i="0" u="none" strike="noStrike" cap="none" normalizeH="0" baseline="0" dirty="0" err="1" smtClean="0">
                          <a:ln>
                            <a:noFill/>
                          </a:ln>
                          <a:solidFill>
                            <a:srgbClr val="003366"/>
                          </a:solidFill>
                          <a:effectLst/>
                          <a:latin typeface="Arial" charset="0"/>
                          <a:cs typeface="Arial" charset="0"/>
                        </a:rPr>
                        <a:t>анализа,а</a:t>
                      </a:r>
                      <a:r>
                        <a:rPr kumimoji="0" lang="ru-RU" sz="2000" b="0" i="0" u="none" strike="noStrike" cap="none" normalizeH="0" baseline="0" dirty="0" smtClean="0">
                          <a:ln>
                            <a:noFill/>
                          </a:ln>
                          <a:solidFill>
                            <a:srgbClr val="003366"/>
                          </a:solidFill>
                          <a:effectLst/>
                          <a:latin typeface="Arial" charset="0"/>
                          <a:cs typeface="Arial" charset="0"/>
                        </a:rPr>
                        <a:t> затем синтеза)</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000" b="0" i="0" u="none" strike="noStrike" cap="none" normalizeH="0" baseline="0" dirty="0" smtClean="0">
                          <a:ln>
                            <a:noFill/>
                          </a:ln>
                          <a:solidFill>
                            <a:srgbClr val="003366"/>
                          </a:solidFill>
                          <a:effectLst/>
                          <a:latin typeface="Arial" charset="0"/>
                          <a:cs typeface="Arial" charset="0"/>
                        </a:rPr>
                        <a:t/>
                      </a:r>
                      <a:br>
                        <a:rPr kumimoji="0" lang="ru-RU" sz="2000" b="0" i="0" u="none" strike="noStrike" cap="none" normalizeH="0" baseline="0" dirty="0" smtClean="0">
                          <a:ln>
                            <a:noFill/>
                          </a:ln>
                          <a:solidFill>
                            <a:srgbClr val="003366"/>
                          </a:solidFill>
                          <a:effectLst/>
                          <a:latin typeface="Arial" charset="0"/>
                          <a:cs typeface="Arial" charset="0"/>
                        </a:rPr>
                      </a:br>
                      <a:endParaRPr kumimoji="0" lang="ru-RU" sz="2000" b="0" i="0" u="none" strike="noStrike" cap="none" normalizeH="0" baseline="0" dirty="0" smtClean="0">
                        <a:ln>
                          <a:noFill/>
                        </a:ln>
                        <a:solidFill>
                          <a:srgbClr val="003366"/>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000" b="1" i="0" u="none" strike="noStrike" cap="none" normalizeH="0" baseline="0" dirty="0" smtClean="0">
                          <a:ln>
                            <a:noFill/>
                          </a:ln>
                          <a:solidFill>
                            <a:srgbClr val="3333FF"/>
                          </a:solidFill>
                          <a:effectLst/>
                          <a:latin typeface="Arial" charset="0"/>
                          <a:cs typeface="Arial" charset="0"/>
                        </a:rPr>
                        <a:t>ПРАВОЕ ПОЛУШАРИЕ</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0066"/>
                          </a:solidFill>
                          <a:effectLst/>
                          <a:latin typeface="Arial" charset="0"/>
                          <a:cs typeface="Arial" charset="0"/>
                        </a:rPr>
                        <a:t> отвечает за образное мышление и пространственную ориентацию;</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0066"/>
                          </a:solidFill>
                          <a:effectLst/>
                          <a:latin typeface="Arial" charset="0"/>
                          <a:cs typeface="Arial" charset="0"/>
                        </a:rPr>
                        <a:t> отвечает за интуицию и интуитивную оценку;</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rgbClr val="000066"/>
                          </a:solidFill>
                          <a:effectLst/>
                          <a:latin typeface="Arial" charset="0"/>
                          <a:cs typeface="Arial" charset="0"/>
                        </a:rPr>
                        <a:t> может одновременно обрабатывать много разнообразной информации, способно рассматривать проблему в целом, не применяя анализа</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rgbClr val="000066"/>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 name="Picture 55" descr="C:\Users\алла\Desktop\др организация\анимац\5cef8f417688352c6ee20b336a31bbd2.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15063" y="4071938"/>
            <a:ext cx="22193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71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63"/>
            <a:ext cx="91440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Group 15"/>
          <p:cNvGraphicFramePr>
            <a:graphicFrameLocks/>
          </p:cNvGraphicFramePr>
          <p:nvPr>
            <p:extLst>
              <p:ext uri="{D42A27DB-BD31-4B8C-83A1-F6EECF244321}">
                <p14:modId xmlns:p14="http://schemas.microsoft.com/office/powerpoint/2010/main" val="3397204664"/>
              </p:ext>
            </p:extLst>
          </p:nvPr>
        </p:nvGraphicFramePr>
        <p:xfrm>
          <a:off x="1619250" y="404813"/>
          <a:ext cx="6048375" cy="5851525"/>
        </p:xfrm>
        <a:graphic>
          <a:graphicData uri="http://schemas.openxmlformats.org/drawingml/2006/table">
            <a:tbl>
              <a:tblPr/>
              <a:tblGrid>
                <a:gridCol w="2990850"/>
                <a:gridCol w="3057525"/>
              </a:tblGrid>
              <a:tr h="5851525">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Обрабатывает вербальную информацию, отвечает за языковые способности, контролирует речь, а также способности к чтению и письму;</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Отвечает за математические способности, работу с числами;</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Отвечает за планирование</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Обрабатывает невербальную информацию: специализируется на обработке информации, которая выражается не в словах, а в символах и образах;</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Ориентируется в настоящем;</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ru-RU" sz="2000" b="0" i="0" u="none" strike="noStrike" cap="none" normalizeH="0" baseline="0" dirty="0" smtClean="0">
                          <a:ln>
                            <a:noFill/>
                          </a:ln>
                          <a:solidFill>
                            <a:schemeClr val="tx1"/>
                          </a:solidFill>
                          <a:effectLst/>
                          <a:latin typeface="Arial" charset="0"/>
                          <a:cs typeface="Arial" charset="0"/>
                        </a:rPr>
                        <a:t> Контролирует движение левой половины тела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 Box 16"/>
          <p:cNvSpPr txBox="1">
            <a:spLocks noChangeArrowheads="1"/>
          </p:cNvSpPr>
          <p:nvPr/>
        </p:nvSpPr>
        <p:spPr bwMode="auto">
          <a:xfrm>
            <a:off x="323850" y="260350"/>
            <a:ext cx="1152525" cy="614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spcBef>
                <a:spcPct val="50000"/>
              </a:spcBef>
            </a:pPr>
            <a:r>
              <a:rPr lang="ru-RU" altLang="ru-RU" sz="1800" b="1">
                <a:solidFill>
                  <a:srgbClr val="FF0000"/>
                </a:solidFill>
              </a:rPr>
              <a:t>Л</a:t>
            </a:r>
          </a:p>
          <a:p>
            <a:pPr>
              <a:spcBef>
                <a:spcPct val="50000"/>
              </a:spcBef>
            </a:pPr>
            <a:r>
              <a:rPr lang="ru-RU" altLang="ru-RU" sz="1800" b="1">
                <a:solidFill>
                  <a:srgbClr val="FF0000"/>
                </a:solidFill>
              </a:rPr>
              <a:t>Е</a:t>
            </a:r>
          </a:p>
          <a:p>
            <a:pPr>
              <a:spcBef>
                <a:spcPct val="50000"/>
              </a:spcBef>
            </a:pPr>
            <a:r>
              <a:rPr lang="ru-RU" altLang="ru-RU" sz="1800" b="1">
                <a:solidFill>
                  <a:srgbClr val="FF0000"/>
                </a:solidFill>
              </a:rPr>
              <a:t>В</a:t>
            </a:r>
          </a:p>
          <a:p>
            <a:pPr>
              <a:spcBef>
                <a:spcPct val="50000"/>
              </a:spcBef>
            </a:pPr>
            <a:r>
              <a:rPr lang="ru-RU" altLang="ru-RU" sz="1800" b="1">
                <a:solidFill>
                  <a:srgbClr val="FF0000"/>
                </a:solidFill>
              </a:rPr>
              <a:t>О</a:t>
            </a:r>
          </a:p>
          <a:p>
            <a:pPr>
              <a:spcBef>
                <a:spcPct val="50000"/>
              </a:spcBef>
            </a:pPr>
            <a:r>
              <a:rPr lang="ru-RU" altLang="ru-RU" sz="1800" b="1">
                <a:solidFill>
                  <a:srgbClr val="FF0000"/>
                </a:solidFill>
              </a:rPr>
              <a:t>Е </a:t>
            </a:r>
          </a:p>
          <a:p>
            <a:pPr>
              <a:spcBef>
                <a:spcPct val="50000"/>
              </a:spcBef>
            </a:pPr>
            <a:endParaRPr lang="ru-RU" altLang="ru-RU" sz="1800" b="1">
              <a:solidFill>
                <a:srgbClr val="FF0000"/>
              </a:solidFill>
            </a:endParaRPr>
          </a:p>
          <a:p>
            <a:pPr>
              <a:spcBef>
                <a:spcPct val="50000"/>
              </a:spcBef>
            </a:pPr>
            <a:r>
              <a:rPr lang="ru-RU" altLang="ru-RU" sz="1800" b="1">
                <a:solidFill>
                  <a:srgbClr val="FF0000"/>
                </a:solidFill>
              </a:rPr>
              <a:t>П</a:t>
            </a:r>
          </a:p>
          <a:p>
            <a:pPr>
              <a:spcBef>
                <a:spcPct val="50000"/>
              </a:spcBef>
            </a:pPr>
            <a:r>
              <a:rPr lang="ru-RU" altLang="ru-RU" sz="1800" b="1">
                <a:solidFill>
                  <a:srgbClr val="FF0000"/>
                </a:solidFill>
              </a:rPr>
              <a:t>О</a:t>
            </a:r>
          </a:p>
          <a:p>
            <a:pPr>
              <a:spcBef>
                <a:spcPct val="50000"/>
              </a:spcBef>
            </a:pPr>
            <a:r>
              <a:rPr lang="ru-RU" altLang="ru-RU" sz="1800" b="1">
                <a:solidFill>
                  <a:srgbClr val="FF0000"/>
                </a:solidFill>
              </a:rPr>
              <a:t>Л</a:t>
            </a:r>
          </a:p>
          <a:p>
            <a:pPr>
              <a:spcBef>
                <a:spcPct val="50000"/>
              </a:spcBef>
            </a:pPr>
            <a:r>
              <a:rPr lang="ru-RU" altLang="ru-RU" sz="1800" b="1">
                <a:solidFill>
                  <a:srgbClr val="FF0000"/>
                </a:solidFill>
              </a:rPr>
              <a:t>У</a:t>
            </a:r>
          </a:p>
          <a:p>
            <a:pPr>
              <a:spcBef>
                <a:spcPct val="50000"/>
              </a:spcBef>
            </a:pPr>
            <a:r>
              <a:rPr lang="ru-RU" altLang="ru-RU" sz="1800" b="1">
                <a:solidFill>
                  <a:srgbClr val="FF0000"/>
                </a:solidFill>
              </a:rPr>
              <a:t>Ш</a:t>
            </a:r>
          </a:p>
          <a:p>
            <a:pPr>
              <a:spcBef>
                <a:spcPct val="50000"/>
              </a:spcBef>
            </a:pPr>
            <a:r>
              <a:rPr lang="ru-RU" altLang="ru-RU" sz="1800" b="1">
                <a:solidFill>
                  <a:srgbClr val="FF0000"/>
                </a:solidFill>
              </a:rPr>
              <a:t>А</a:t>
            </a:r>
          </a:p>
          <a:p>
            <a:pPr>
              <a:spcBef>
                <a:spcPct val="50000"/>
              </a:spcBef>
            </a:pPr>
            <a:r>
              <a:rPr lang="ru-RU" altLang="ru-RU" sz="1800" b="1">
                <a:solidFill>
                  <a:srgbClr val="FF0000"/>
                </a:solidFill>
              </a:rPr>
              <a:t>Р</a:t>
            </a:r>
          </a:p>
          <a:p>
            <a:pPr>
              <a:spcBef>
                <a:spcPct val="50000"/>
              </a:spcBef>
            </a:pPr>
            <a:r>
              <a:rPr lang="ru-RU" altLang="ru-RU" sz="1800" b="1">
                <a:solidFill>
                  <a:srgbClr val="FF0000"/>
                </a:solidFill>
              </a:rPr>
              <a:t>И</a:t>
            </a:r>
          </a:p>
          <a:p>
            <a:pPr>
              <a:spcBef>
                <a:spcPct val="50000"/>
              </a:spcBef>
            </a:pPr>
            <a:r>
              <a:rPr lang="ru-RU" altLang="ru-RU" sz="1800" b="1">
                <a:solidFill>
                  <a:srgbClr val="FF0000"/>
                </a:solidFill>
              </a:rPr>
              <a:t>Е</a:t>
            </a:r>
          </a:p>
        </p:txBody>
      </p:sp>
      <p:sp>
        <p:nvSpPr>
          <p:cNvPr id="7" name="Стрелка вправо 6"/>
          <p:cNvSpPr/>
          <p:nvPr/>
        </p:nvSpPr>
        <p:spPr>
          <a:xfrm>
            <a:off x="785813" y="2643188"/>
            <a:ext cx="857250" cy="5715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rgbClr val="FF0000"/>
              </a:solidFill>
            </a:endParaRPr>
          </a:p>
        </p:txBody>
      </p:sp>
      <p:sp>
        <p:nvSpPr>
          <p:cNvPr id="8" name="Text Box 17"/>
          <p:cNvSpPr txBox="1">
            <a:spLocks noChangeArrowheads="1"/>
          </p:cNvSpPr>
          <p:nvPr/>
        </p:nvSpPr>
        <p:spPr bwMode="auto">
          <a:xfrm>
            <a:off x="8280400" y="300038"/>
            <a:ext cx="863600" cy="655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3200">
                <a:solidFill>
                  <a:schemeClr val="tx1"/>
                </a:solidFill>
                <a:latin typeface="Arial" charset="0"/>
                <a:cs typeface="Arial" charset="0"/>
              </a:defRPr>
            </a:lvl1pPr>
            <a:lvl2pPr>
              <a:defRPr sz="2800">
                <a:solidFill>
                  <a:schemeClr val="tx1"/>
                </a:solidFill>
                <a:latin typeface="Arial" charset="0"/>
                <a:cs typeface="Arial" charset="0"/>
              </a:defRPr>
            </a:lvl2pPr>
            <a:lvl3pPr>
              <a:defRPr sz="2400">
                <a:solidFill>
                  <a:schemeClr val="tx1"/>
                </a:solidFill>
                <a:latin typeface="Arial" charset="0"/>
                <a:cs typeface="Arial" charset="0"/>
              </a:defRPr>
            </a:lvl3pPr>
            <a:lvl4pPr>
              <a:defRPr sz="2000">
                <a:solidFill>
                  <a:schemeClr val="tx1"/>
                </a:solidFill>
                <a:latin typeface="Arial" charset="0"/>
                <a:cs typeface="Arial" charset="0"/>
              </a:defRPr>
            </a:lvl4pPr>
            <a:lvl5pPr>
              <a:defRPr sz="2000">
                <a:solidFill>
                  <a:schemeClr val="tx1"/>
                </a:solidFill>
                <a:latin typeface="Arial" charset="0"/>
                <a:cs typeface="Arial" charset="0"/>
              </a:defRPr>
            </a:lvl5pPr>
            <a:lvl6pPr eaLnBrk="0" hangingPunct="0">
              <a:defRPr sz="2000">
                <a:solidFill>
                  <a:schemeClr val="tx1"/>
                </a:solidFill>
                <a:latin typeface="Arial" charset="0"/>
                <a:cs typeface="Arial" charset="0"/>
              </a:defRPr>
            </a:lvl6pPr>
            <a:lvl7pPr eaLnBrk="0" hangingPunct="0">
              <a:defRPr sz="2000">
                <a:solidFill>
                  <a:schemeClr val="tx1"/>
                </a:solidFill>
                <a:latin typeface="Arial" charset="0"/>
                <a:cs typeface="Arial" charset="0"/>
              </a:defRPr>
            </a:lvl7pPr>
            <a:lvl8pPr eaLnBrk="0" hangingPunct="0">
              <a:defRPr sz="2000">
                <a:solidFill>
                  <a:schemeClr val="tx1"/>
                </a:solidFill>
                <a:latin typeface="Arial" charset="0"/>
                <a:cs typeface="Arial" charset="0"/>
              </a:defRPr>
            </a:lvl8pPr>
            <a:lvl9pPr eaLnBrk="0" hangingPunct="0">
              <a:defRPr sz="2000">
                <a:solidFill>
                  <a:schemeClr val="tx1"/>
                </a:solidFill>
                <a:latin typeface="Arial" charset="0"/>
                <a:cs typeface="Arial" charset="0"/>
              </a:defRPr>
            </a:lvl9pPr>
          </a:lstStyle>
          <a:p>
            <a:pPr>
              <a:spcBef>
                <a:spcPct val="50000"/>
              </a:spcBef>
            </a:pPr>
            <a:r>
              <a:rPr lang="ru-RU" altLang="ru-RU" sz="1800" b="1" dirty="0">
                <a:solidFill>
                  <a:srgbClr val="3333FF"/>
                </a:solidFill>
              </a:rPr>
              <a:t>П</a:t>
            </a:r>
          </a:p>
          <a:p>
            <a:pPr>
              <a:spcBef>
                <a:spcPct val="50000"/>
              </a:spcBef>
            </a:pPr>
            <a:r>
              <a:rPr lang="ru-RU" altLang="ru-RU" sz="1800" b="1" dirty="0">
                <a:solidFill>
                  <a:srgbClr val="3333FF"/>
                </a:solidFill>
              </a:rPr>
              <a:t>Р</a:t>
            </a:r>
          </a:p>
          <a:p>
            <a:pPr>
              <a:spcBef>
                <a:spcPct val="50000"/>
              </a:spcBef>
            </a:pPr>
            <a:r>
              <a:rPr lang="ru-RU" altLang="ru-RU" sz="1800" b="1" dirty="0">
                <a:solidFill>
                  <a:srgbClr val="3333FF"/>
                </a:solidFill>
              </a:rPr>
              <a:t>А</a:t>
            </a:r>
          </a:p>
          <a:p>
            <a:pPr>
              <a:spcBef>
                <a:spcPct val="50000"/>
              </a:spcBef>
            </a:pPr>
            <a:r>
              <a:rPr lang="ru-RU" altLang="ru-RU" sz="1800" b="1" dirty="0">
                <a:solidFill>
                  <a:srgbClr val="3333FF"/>
                </a:solidFill>
              </a:rPr>
              <a:t>В</a:t>
            </a:r>
          </a:p>
          <a:p>
            <a:pPr>
              <a:spcBef>
                <a:spcPct val="50000"/>
              </a:spcBef>
            </a:pPr>
            <a:r>
              <a:rPr lang="ru-RU" altLang="ru-RU" sz="1800" b="1" dirty="0">
                <a:solidFill>
                  <a:srgbClr val="3333FF"/>
                </a:solidFill>
              </a:rPr>
              <a:t>О</a:t>
            </a:r>
          </a:p>
          <a:p>
            <a:pPr>
              <a:spcBef>
                <a:spcPct val="50000"/>
              </a:spcBef>
            </a:pPr>
            <a:r>
              <a:rPr lang="ru-RU" altLang="ru-RU" sz="1800" b="1" dirty="0">
                <a:solidFill>
                  <a:srgbClr val="3333FF"/>
                </a:solidFill>
              </a:rPr>
              <a:t>Е</a:t>
            </a:r>
          </a:p>
          <a:p>
            <a:pPr>
              <a:spcBef>
                <a:spcPct val="50000"/>
              </a:spcBef>
            </a:pPr>
            <a:endParaRPr lang="ru-RU" altLang="ru-RU" sz="1800" b="1" dirty="0">
              <a:solidFill>
                <a:srgbClr val="3333FF"/>
              </a:solidFill>
            </a:endParaRPr>
          </a:p>
          <a:p>
            <a:pPr>
              <a:spcBef>
                <a:spcPct val="50000"/>
              </a:spcBef>
            </a:pPr>
            <a:r>
              <a:rPr lang="ru-RU" altLang="ru-RU" sz="1800" b="1" dirty="0">
                <a:solidFill>
                  <a:srgbClr val="3333FF"/>
                </a:solidFill>
              </a:rPr>
              <a:t>П</a:t>
            </a:r>
          </a:p>
          <a:p>
            <a:pPr>
              <a:spcBef>
                <a:spcPct val="50000"/>
              </a:spcBef>
            </a:pPr>
            <a:r>
              <a:rPr lang="ru-RU" altLang="ru-RU" sz="1800" b="1" dirty="0">
                <a:solidFill>
                  <a:srgbClr val="3333FF"/>
                </a:solidFill>
              </a:rPr>
              <a:t>О</a:t>
            </a:r>
          </a:p>
          <a:p>
            <a:pPr>
              <a:spcBef>
                <a:spcPct val="50000"/>
              </a:spcBef>
            </a:pPr>
            <a:r>
              <a:rPr lang="ru-RU" altLang="ru-RU" sz="1800" b="1" dirty="0">
                <a:solidFill>
                  <a:srgbClr val="3333FF"/>
                </a:solidFill>
              </a:rPr>
              <a:t>Л</a:t>
            </a:r>
          </a:p>
          <a:p>
            <a:pPr>
              <a:spcBef>
                <a:spcPct val="50000"/>
              </a:spcBef>
            </a:pPr>
            <a:r>
              <a:rPr lang="ru-RU" altLang="ru-RU" sz="1800" b="1" dirty="0">
                <a:solidFill>
                  <a:srgbClr val="3333FF"/>
                </a:solidFill>
              </a:rPr>
              <a:t>У</a:t>
            </a:r>
          </a:p>
          <a:p>
            <a:pPr>
              <a:spcBef>
                <a:spcPct val="50000"/>
              </a:spcBef>
            </a:pPr>
            <a:r>
              <a:rPr lang="ru-RU" altLang="ru-RU" sz="1800" b="1" dirty="0">
                <a:solidFill>
                  <a:srgbClr val="3333FF"/>
                </a:solidFill>
              </a:rPr>
              <a:t>Ш</a:t>
            </a:r>
          </a:p>
          <a:p>
            <a:pPr>
              <a:spcBef>
                <a:spcPct val="50000"/>
              </a:spcBef>
            </a:pPr>
            <a:r>
              <a:rPr lang="ru-RU" altLang="ru-RU" sz="1800" b="1" dirty="0">
                <a:solidFill>
                  <a:srgbClr val="3333FF"/>
                </a:solidFill>
              </a:rPr>
              <a:t>А</a:t>
            </a:r>
          </a:p>
          <a:p>
            <a:pPr>
              <a:spcBef>
                <a:spcPct val="50000"/>
              </a:spcBef>
            </a:pPr>
            <a:r>
              <a:rPr lang="ru-RU" altLang="ru-RU" sz="1800" b="1" dirty="0">
                <a:solidFill>
                  <a:srgbClr val="3333FF"/>
                </a:solidFill>
              </a:rPr>
              <a:t>Р</a:t>
            </a:r>
          </a:p>
          <a:p>
            <a:pPr>
              <a:spcBef>
                <a:spcPct val="50000"/>
              </a:spcBef>
            </a:pPr>
            <a:r>
              <a:rPr lang="ru-RU" altLang="ru-RU" sz="1800" b="1" dirty="0">
                <a:solidFill>
                  <a:srgbClr val="3333FF"/>
                </a:solidFill>
              </a:rPr>
              <a:t>И</a:t>
            </a:r>
          </a:p>
          <a:p>
            <a:pPr>
              <a:spcBef>
                <a:spcPct val="50000"/>
              </a:spcBef>
            </a:pPr>
            <a:r>
              <a:rPr lang="ru-RU" altLang="ru-RU" sz="1800" b="1" dirty="0">
                <a:solidFill>
                  <a:srgbClr val="3333FF"/>
                </a:solidFill>
              </a:rPr>
              <a:t>Е</a:t>
            </a:r>
          </a:p>
        </p:txBody>
      </p:sp>
      <p:sp>
        <p:nvSpPr>
          <p:cNvPr id="9" name="Стрелка влево 8"/>
          <p:cNvSpPr/>
          <p:nvPr/>
        </p:nvSpPr>
        <p:spPr>
          <a:xfrm>
            <a:off x="7715250" y="2670611"/>
            <a:ext cx="857250" cy="50006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p14="http://schemas.microsoft.com/office/powerpoint/2010/main" val="331157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par>
                          <p:cTn id="8" fill="hold">
                            <p:stCondLst>
                              <p:cond delay="500"/>
                            </p:stCondLst>
                            <p:childTnLst>
                              <p:par>
                                <p:cTn id="9" presetID="27" presetClass="entr" presetSubtype="0" fill="hold" grpId="0" nodeType="afterEffect">
                                  <p:stCondLst>
                                    <p:cond delay="1000"/>
                                  </p:stCondLst>
                                  <p:iterate type="lt">
                                    <p:tmPct val="50000"/>
                                  </p:iterate>
                                  <p:childTnLst>
                                    <p:set>
                                      <p:cBhvr>
                                        <p:cTn id="10" dur="1" fill="hold">
                                          <p:stCondLst>
                                            <p:cond delay="0"/>
                                          </p:stCondLst>
                                        </p:cTn>
                                        <p:tgtEl>
                                          <p:spTgt spid="6"/>
                                        </p:tgtEl>
                                        <p:attrNameLst>
                                          <p:attrName>style.visibility</p:attrName>
                                        </p:attrNameLst>
                                      </p:cBhvr>
                                      <p:to>
                                        <p:strVal val="visible"/>
                                      </p:to>
                                    </p:set>
                                    <p:anim calcmode="discrete" valueType="clr">
                                      <p:cBhvr override="childStyle">
                                        <p:cTn id="1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6"/>
                                        </p:tgtEl>
                                        <p:attrNameLst>
                                          <p:attrName>fillcolor</p:attrName>
                                        </p:attrNameLst>
                                      </p:cBhvr>
                                      <p:tavLst>
                                        <p:tav tm="0">
                                          <p:val>
                                            <p:clrVal>
                                              <a:schemeClr val="accent2"/>
                                            </p:clrVal>
                                          </p:val>
                                        </p:tav>
                                        <p:tav tm="50000">
                                          <p:val>
                                            <p:clrVal>
                                              <a:schemeClr val="hlink"/>
                                            </p:clrVal>
                                          </p:val>
                                        </p:tav>
                                      </p:tavLst>
                                    </p:anim>
                                    <p:set>
                                      <p:cBhvr>
                                        <p:cTn id="13" dur="80"/>
                                        <p:tgtEl>
                                          <p:spTgt spid="6"/>
                                        </p:tgtEl>
                                        <p:attrNameLst>
                                          <p:attrName>fill.type</p:attrName>
                                        </p:attrNameLst>
                                      </p:cBhvr>
                                      <p:to>
                                        <p:strVal val="solid"/>
                                      </p:to>
                                    </p:set>
                                  </p:childTnLst>
                                </p:cTn>
                              </p:par>
                            </p:childTnLst>
                          </p:cTn>
                        </p:par>
                        <p:par>
                          <p:cTn id="14" fill="hold">
                            <p:stCondLst>
                              <p:cond delay="2100"/>
                            </p:stCondLst>
                            <p:childTnLst>
                              <p:par>
                                <p:cTn id="15" presetID="1" presetClass="entr" presetSubtype="0" fill="hold" grpId="1" nodeType="afterEffect">
                                  <p:stCondLst>
                                    <p:cond delay="1000"/>
                                  </p:stCondLst>
                                  <p:childTnLst>
                                    <p:set>
                                      <p:cBhvr>
                                        <p:cTn id="16" dur="1" fill="hold">
                                          <p:stCondLst>
                                            <p:cond delay="0"/>
                                          </p:stCondLst>
                                        </p:cTn>
                                        <p:tgtEl>
                                          <p:spTgt spid="7"/>
                                        </p:tgtEl>
                                        <p:attrNameLst>
                                          <p:attrName>style.visibility</p:attrName>
                                        </p:attrNameLst>
                                      </p:cBhvr>
                                      <p:to>
                                        <p:strVal val="visible"/>
                                      </p:to>
                                    </p:set>
                                  </p:childTnLst>
                                </p:cTn>
                              </p:par>
                            </p:childTnLst>
                          </p:cTn>
                        </p:par>
                        <p:par>
                          <p:cTn id="17" fill="hold">
                            <p:stCondLst>
                              <p:cond delay="3100"/>
                            </p:stCondLst>
                            <p:childTnLst>
                              <p:par>
                                <p:cTn id="18" presetID="23" presetClass="emph" presetSubtype="0" fill="hold" grpId="0" nodeType="afterEffect">
                                  <p:stCondLst>
                                    <p:cond delay="1000"/>
                                  </p:stCondLst>
                                  <p:childTnLst>
                                    <p:animClr clrSpc="hsl" dir="cw">
                                      <p:cBhvr override="childStyle">
                                        <p:cTn id="19" dur="500" fill="hold"/>
                                        <p:tgtEl>
                                          <p:spTgt spid="7"/>
                                        </p:tgtEl>
                                        <p:attrNameLst>
                                          <p:attrName>style.color</p:attrName>
                                        </p:attrNameLst>
                                      </p:cBhvr>
                                      <p:by>
                                        <p:hsl h="10842353" s="0" l="0"/>
                                      </p:by>
                                    </p:animClr>
                                    <p:animClr clrSpc="hsl" dir="cw">
                                      <p:cBhvr>
                                        <p:cTn id="20" dur="500" fill="hold"/>
                                        <p:tgtEl>
                                          <p:spTgt spid="7"/>
                                        </p:tgtEl>
                                        <p:attrNameLst>
                                          <p:attrName>fillcolor</p:attrName>
                                        </p:attrNameLst>
                                      </p:cBhvr>
                                      <p:by>
                                        <p:hsl h="10842353" s="0" l="0"/>
                                      </p:by>
                                    </p:animClr>
                                    <p:animClr clrSpc="hsl" dir="cw">
                                      <p:cBhvr>
                                        <p:cTn id="21" dur="500" fill="hold"/>
                                        <p:tgtEl>
                                          <p:spTgt spid="7"/>
                                        </p:tgtEl>
                                        <p:attrNameLst>
                                          <p:attrName>stroke.color</p:attrName>
                                        </p:attrNameLst>
                                      </p:cBhvr>
                                      <p:by>
                                        <p:hsl h="10842353" s="0" l="0"/>
                                      </p:by>
                                    </p:animClr>
                                    <p:set>
                                      <p:cBhvr>
                                        <p:cTn id="22" dur="500" fill="hold"/>
                                        <p:tgtEl>
                                          <p:spTgt spid="7"/>
                                        </p:tgtEl>
                                        <p:attrNameLst>
                                          <p:attrName>fill.type</p:attrName>
                                        </p:attrNameLst>
                                      </p:cBhvr>
                                      <p:to>
                                        <p:strVal val="solid"/>
                                      </p:to>
                                    </p:set>
                                  </p:childTnLst>
                                </p:cTn>
                              </p:par>
                            </p:childTnLst>
                          </p:cTn>
                        </p:par>
                        <p:par>
                          <p:cTn id="23" fill="hold">
                            <p:stCondLst>
                              <p:cond delay="4600"/>
                            </p:stCondLst>
                            <p:childTnLst>
                              <p:par>
                                <p:cTn id="24" presetID="27" presetClass="entr" presetSubtype="0" fill="hold" grpId="0" nodeType="afterEffect">
                                  <p:stCondLst>
                                    <p:cond delay="1000"/>
                                  </p:stCondLst>
                                  <p:iterate type="lt">
                                    <p:tmPct val="50000"/>
                                  </p:iterate>
                                  <p:childTnLst>
                                    <p:set>
                                      <p:cBhvr>
                                        <p:cTn id="25" dur="1" fill="hold">
                                          <p:stCondLst>
                                            <p:cond delay="0"/>
                                          </p:stCondLst>
                                        </p:cTn>
                                        <p:tgtEl>
                                          <p:spTgt spid="8"/>
                                        </p:tgtEl>
                                        <p:attrNameLst>
                                          <p:attrName>style.visibility</p:attrName>
                                        </p:attrNameLst>
                                      </p:cBhvr>
                                      <p:to>
                                        <p:strVal val="visible"/>
                                      </p:to>
                                    </p:set>
                                    <p:anim calcmode="discrete" valueType="clr">
                                      <p:cBhvr override="childStyle">
                                        <p:cTn id="26"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8"/>
                                        </p:tgtEl>
                                        <p:attrNameLst>
                                          <p:attrName>fillcolor</p:attrName>
                                        </p:attrNameLst>
                                      </p:cBhvr>
                                      <p:tavLst>
                                        <p:tav tm="0">
                                          <p:val>
                                            <p:clrVal>
                                              <a:schemeClr val="accent2"/>
                                            </p:clrVal>
                                          </p:val>
                                        </p:tav>
                                        <p:tav tm="50000">
                                          <p:val>
                                            <p:clrVal>
                                              <a:schemeClr val="hlink"/>
                                            </p:clrVal>
                                          </p:val>
                                        </p:tav>
                                      </p:tavLst>
                                    </p:anim>
                                    <p:set>
                                      <p:cBhvr>
                                        <p:cTn id="28" dur="80"/>
                                        <p:tgtEl>
                                          <p:spTgt spid="8"/>
                                        </p:tgtEl>
                                        <p:attrNameLst>
                                          <p:attrName>fill.type</p:attrName>
                                        </p:attrNameLst>
                                      </p:cBhvr>
                                      <p:to>
                                        <p:strVal val="solid"/>
                                      </p:to>
                                    </p:set>
                                  </p:childTnLst>
                                </p:cTn>
                              </p:par>
                            </p:childTnLst>
                          </p:cTn>
                        </p:par>
                        <p:par>
                          <p:cTn id="29" fill="hold">
                            <p:stCondLst>
                              <p:cond delay="6240"/>
                            </p:stCondLst>
                            <p:childTnLst>
                              <p:par>
                                <p:cTn id="30" presetID="1" presetClass="entr" presetSubtype="0" fill="hold" grpId="1" nodeType="afterEffect">
                                  <p:stCondLst>
                                    <p:cond delay="1000"/>
                                  </p:stCondLst>
                                  <p:childTnLst>
                                    <p:set>
                                      <p:cBhvr>
                                        <p:cTn id="31" dur="1" fill="hold">
                                          <p:stCondLst>
                                            <p:cond delay="0"/>
                                          </p:stCondLst>
                                        </p:cTn>
                                        <p:tgtEl>
                                          <p:spTgt spid="9"/>
                                        </p:tgtEl>
                                        <p:attrNameLst>
                                          <p:attrName>style.visibility</p:attrName>
                                        </p:attrNameLst>
                                      </p:cBhvr>
                                      <p:to>
                                        <p:strVal val="visible"/>
                                      </p:to>
                                    </p:set>
                                  </p:childTnLst>
                                </p:cTn>
                              </p:par>
                            </p:childTnLst>
                          </p:cTn>
                        </p:par>
                        <p:par>
                          <p:cTn id="32" fill="hold">
                            <p:stCondLst>
                              <p:cond delay="7240"/>
                            </p:stCondLst>
                            <p:childTnLst>
                              <p:par>
                                <p:cTn id="33" presetID="23" presetClass="emph" presetSubtype="0" fill="hold" grpId="0" nodeType="afterEffect">
                                  <p:stCondLst>
                                    <p:cond delay="1000"/>
                                  </p:stCondLst>
                                  <p:childTnLst>
                                    <p:animClr clrSpc="hsl" dir="cw">
                                      <p:cBhvr override="childStyle">
                                        <p:cTn id="34" dur="500" fill="hold"/>
                                        <p:tgtEl>
                                          <p:spTgt spid="9"/>
                                        </p:tgtEl>
                                        <p:attrNameLst>
                                          <p:attrName>style.color</p:attrName>
                                        </p:attrNameLst>
                                      </p:cBhvr>
                                      <p:by>
                                        <p:hsl h="10842353" s="0" l="0"/>
                                      </p:by>
                                    </p:animClr>
                                    <p:animClr clrSpc="hsl" dir="cw">
                                      <p:cBhvr>
                                        <p:cTn id="35" dur="500" fill="hold"/>
                                        <p:tgtEl>
                                          <p:spTgt spid="9"/>
                                        </p:tgtEl>
                                        <p:attrNameLst>
                                          <p:attrName>fillcolor</p:attrName>
                                        </p:attrNameLst>
                                      </p:cBhvr>
                                      <p:by>
                                        <p:hsl h="10842353" s="0" l="0"/>
                                      </p:by>
                                    </p:animClr>
                                    <p:animClr clrSpc="hsl" dir="cw">
                                      <p:cBhvr>
                                        <p:cTn id="36" dur="500" fill="hold"/>
                                        <p:tgtEl>
                                          <p:spTgt spid="9"/>
                                        </p:tgtEl>
                                        <p:attrNameLst>
                                          <p:attrName>stroke.color</p:attrName>
                                        </p:attrNameLst>
                                      </p:cBhvr>
                                      <p:by>
                                        <p:hsl h="10842353" s="0" l="0"/>
                                      </p:by>
                                    </p:animClr>
                                    <p:set>
                                      <p:cBhvr>
                                        <p:cTn id="37" dur="500"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8" grpId="0"/>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5" descr="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txBox="1">
            <a:spLocks noRot="1" noChangeArrowheads="1"/>
          </p:cNvSpPr>
          <p:nvPr/>
        </p:nvSpPr>
        <p:spPr>
          <a:xfrm>
            <a:off x="107504" y="1676400"/>
            <a:ext cx="5544616" cy="4422775"/>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None/>
              <a:defRPr/>
            </a:pPr>
            <a:r>
              <a:rPr lang="ru-RU" sz="2800" dirty="0" smtClean="0"/>
              <a:t>Цели:</a:t>
            </a:r>
          </a:p>
          <a:p>
            <a:pPr>
              <a:defRPr/>
            </a:pPr>
            <a:r>
              <a:rPr lang="ru-RU" sz="2800" dirty="0" smtClean="0"/>
              <a:t>Развитие межполушарной специализации и межполушарного взаимодействия, синхронизация работы полушарий,</a:t>
            </a:r>
          </a:p>
          <a:p>
            <a:pPr>
              <a:defRPr/>
            </a:pPr>
            <a:r>
              <a:rPr lang="ru-RU" sz="2800" dirty="0" smtClean="0"/>
              <a:t>Развитие мелкой моторики</a:t>
            </a:r>
          </a:p>
          <a:p>
            <a:pPr>
              <a:defRPr/>
            </a:pPr>
            <a:r>
              <a:rPr lang="ru-RU" sz="2800" dirty="0" smtClean="0"/>
              <a:t>Развитие ВПФ</a:t>
            </a:r>
          </a:p>
          <a:p>
            <a:pPr>
              <a:defRPr/>
            </a:pPr>
            <a:r>
              <a:rPr lang="ru-RU" sz="2800" dirty="0" smtClean="0"/>
              <a:t>Развитие речевой активности</a:t>
            </a:r>
          </a:p>
          <a:p>
            <a:pPr>
              <a:defRPr/>
            </a:pPr>
            <a:r>
              <a:rPr lang="ru-RU" sz="2800" dirty="0" smtClean="0"/>
              <a:t>Предупреждение нарушений устной и письменной речи</a:t>
            </a:r>
          </a:p>
        </p:txBody>
      </p:sp>
      <p:sp>
        <p:nvSpPr>
          <p:cNvPr id="6" name="Rectangle 2"/>
          <p:cNvSpPr txBox="1">
            <a:spLocks noRot="1" noChangeArrowheads="1"/>
          </p:cNvSpPr>
          <p:nvPr/>
        </p:nvSpPr>
        <p:spPr>
          <a:xfrm>
            <a:off x="301625" y="228600"/>
            <a:ext cx="8510588" cy="1325563"/>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4000" dirty="0" smtClean="0">
                <a:solidFill>
                  <a:srgbClr val="C00000"/>
                </a:solidFill>
              </a:rPr>
              <a:t>Развивающая </a:t>
            </a:r>
            <a:r>
              <a:rPr lang="ru-RU" sz="4000" dirty="0" err="1" smtClean="0">
                <a:solidFill>
                  <a:srgbClr val="C00000"/>
                </a:solidFill>
              </a:rPr>
              <a:t>кинезиологическая</a:t>
            </a:r>
            <a:r>
              <a:rPr lang="ru-RU" sz="4000" dirty="0" smtClean="0">
                <a:solidFill>
                  <a:srgbClr val="C00000"/>
                </a:solidFill>
              </a:rPr>
              <a:t> программа</a:t>
            </a:r>
            <a:br>
              <a:rPr lang="ru-RU" sz="4000" dirty="0" smtClean="0">
                <a:solidFill>
                  <a:srgbClr val="C00000"/>
                </a:solidFill>
              </a:rPr>
            </a:br>
            <a:r>
              <a:rPr lang="ru-RU" sz="2000" dirty="0" smtClean="0">
                <a:solidFill>
                  <a:srgbClr val="C00000"/>
                </a:solidFill>
              </a:rPr>
              <a:t>( по материалам книги Сиротюк А.Л.)</a:t>
            </a:r>
          </a:p>
        </p:txBody>
      </p:sp>
      <p:pic>
        <p:nvPicPr>
          <p:cNvPr id="1026" name="Picture 2" descr="C:\Users\user\Desktop\998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2780928"/>
            <a:ext cx="3491880" cy="404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674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7" presetClass="entr" presetSubtype="0" fill="hold" grpId="0" nodeType="after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2000"/>
                                        <p:tgtEl>
                                          <p:spTgt spid="5">
                                            <p:txEl>
                                              <p:pRg st="1" end="1"/>
                                            </p:txEl>
                                          </p:spTgt>
                                        </p:tgtEl>
                                      </p:cBhvr>
                                    </p:animEffect>
                                    <p:anim calcmode="lin" valueType="num">
                                      <p:cBhvr>
                                        <p:cTn id="14"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7" presetClass="entr" presetSubtype="0" fill="hold" grpId="0" nodeType="after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2000"/>
                                        <p:tgtEl>
                                          <p:spTgt spid="5">
                                            <p:txEl>
                                              <p:pRg st="2" end="2"/>
                                            </p:txEl>
                                          </p:spTgt>
                                        </p:tgtEl>
                                      </p:cBhvr>
                                    </p:animEffect>
                                    <p:anim calcmode="lin" valueType="num">
                                      <p:cBhvr>
                                        <p:cTn id="20" dur="2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1" dur="2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6000"/>
                            </p:stCondLst>
                            <p:childTnLst>
                              <p:par>
                                <p:cTn id="23" presetID="47"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2000"/>
                                        <p:tgtEl>
                                          <p:spTgt spid="5">
                                            <p:txEl>
                                              <p:pRg st="3" end="3"/>
                                            </p:txEl>
                                          </p:spTgt>
                                        </p:tgtEl>
                                      </p:cBhvr>
                                    </p:animEffect>
                                    <p:anim calcmode="lin" valueType="num">
                                      <p:cBhvr>
                                        <p:cTn id="26"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7"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8000"/>
                            </p:stCondLst>
                            <p:childTnLst>
                              <p:par>
                                <p:cTn id="29" presetID="47" presetClass="entr" presetSubtype="0" fill="hold" grpId="0" nodeType="after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Effect transition="in" filter="fade">
                                      <p:cBhvr>
                                        <p:cTn id="31" dur="2000"/>
                                        <p:tgtEl>
                                          <p:spTgt spid="5">
                                            <p:txEl>
                                              <p:pRg st="4" end="4"/>
                                            </p:txEl>
                                          </p:spTgt>
                                        </p:tgtEl>
                                      </p:cBhvr>
                                    </p:animEffect>
                                    <p:anim calcmode="lin" valueType="num">
                                      <p:cBhvr>
                                        <p:cTn id="32"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3" dur="2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0"/>
                            </p:stCondLst>
                            <p:childTnLst>
                              <p:par>
                                <p:cTn id="35" presetID="47" presetClass="entr" presetSubtype="0" fill="hold" grpId="0" nodeType="after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2000"/>
                                        <p:tgtEl>
                                          <p:spTgt spid="5">
                                            <p:txEl>
                                              <p:pRg st="5" end="5"/>
                                            </p:txEl>
                                          </p:spTgt>
                                        </p:tgtEl>
                                      </p:cBhvr>
                                    </p:animEffect>
                                    <p:anim calcmode="lin" valueType="num">
                                      <p:cBhvr>
                                        <p:cTn id="38" dur="2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9" dur="2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12000"/>
                            </p:stCondLst>
                            <p:childTnLst>
                              <p:par>
                                <p:cTn id="41" presetID="7" presetClass="entr" presetSubtype="4"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0" fill="hold"/>
                                        <p:tgtEl>
                                          <p:spTgt spid="6"/>
                                        </p:tgtEl>
                                        <p:attrNameLst>
                                          <p:attrName>ppt_x</p:attrName>
                                        </p:attrNameLst>
                                      </p:cBhvr>
                                      <p:tavLst>
                                        <p:tav tm="0">
                                          <p:val>
                                            <p:strVal val="#ppt_x"/>
                                          </p:val>
                                        </p:tav>
                                        <p:tav tm="100000">
                                          <p:val>
                                            <p:strVal val="#ppt_x"/>
                                          </p:val>
                                        </p:tav>
                                      </p:tavLst>
                                    </p:anim>
                                    <p:anim calcmode="lin" valueType="num">
                                      <p:cBhvr additive="base">
                                        <p:cTn id="44"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1026"/>
                                        </p:tgtEl>
                                        <p:attrNameLst>
                                          <p:attrName>style.visibility</p:attrName>
                                        </p:attrNameLst>
                                      </p:cBhvr>
                                      <p:to>
                                        <p:strVal val="visible"/>
                                      </p:to>
                                    </p:set>
                                    <p:animEffect transition="in" filter="circle(in)">
                                      <p:cBhvr>
                                        <p:cTn id="49"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457200" y="274638"/>
            <a:ext cx="86868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altLang="ru-RU" sz="3600" b="1" smtClean="0"/>
              <a:t/>
            </a:r>
            <a:br>
              <a:rPr lang="ru-RU" altLang="ru-RU" sz="3600" b="1" smtClean="0"/>
            </a:br>
            <a:r>
              <a:rPr lang="ru-RU" altLang="ru-RU" sz="3200" b="1" smtClean="0"/>
              <a:t>ПРИМЕНЕНИЕ ДАННОЙ МЕТОДИКИ ПОЗВОЛЯЕТ УЛУЧШИТЬ У ВОСПИТАННИКОВ:</a:t>
            </a:r>
            <a:endParaRPr lang="ru-RU" altLang="ru-RU" sz="3200" b="1" dirty="0" smtClean="0"/>
          </a:p>
        </p:txBody>
      </p:sp>
      <p:sp>
        <p:nvSpPr>
          <p:cNvPr id="6" name="Rectangle 3"/>
          <p:cNvSpPr txBox="1">
            <a:spLocks noChangeArrowheads="1"/>
          </p:cNvSpPr>
          <p:nvPr/>
        </p:nvSpPr>
        <p:spPr>
          <a:xfrm>
            <a:off x="611188" y="1844675"/>
            <a:ext cx="8229600" cy="417671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endParaRPr lang="ru-RU" altLang="ru-RU" sz="2800" dirty="0" smtClean="0"/>
          </a:p>
          <a:p>
            <a:pPr>
              <a:lnSpc>
                <a:spcPct val="90000"/>
              </a:lnSpc>
            </a:pPr>
            <a:r>
              <a:rPr lang="ru-RU" altLang="ru-RU" sz="2800" dirty="0" smtClean="0"/>
              <a:t>память,</a:t>
            </a:r>
          </a:p>
          <a:p>
            <a:pPr>
              <a:lnSpc>
                <a:spcPct val="90000"/>
              </a:lnSpc>
            </a:pPr>
            <a:r>
              <a:rPr lang="ru-RU" altLang="ru-RU" sz="2800" dirty="0" smtClean="0"/>
              <a:t>внимание</a:t>
            </a:r>
          </a:p>
          <a:p>
            <a:pPr>
              <a:lnSpc>
                <a:spcPct val="90000"/>
              </a:lnSpc>
            </a:pPr>
            <a:r>
              <a:rPr lang="ru-RU" altLang="ru-RU" sz="2800" dirty="0" smtClean="0"/>
              <a:t>речь,</a:t>
            </a:r>
          </a:p>
          <a:p>
            <a:pPr>
              <a:lnSpc>
                <a:spcPct val="90000"/>
              </a:lnSpc>
            </a:pPr>
            <a:r>
              <a:rPr lang="ru-RU" altLang="ru-RU" sz="2800" dirty="0" smtClean="0"/>
              <a:t>пространственные представления,</a:t>
            </a:r>
          </a:p>
          <a:p>
            <a:pPr>
              <a:lnSpc>
                <a:spcPct val="90000"/>
              </a:lnSpc>
            </a:pPr>
            <a:r>
              <a:rPr lang="ru-RU" altLang="ru-RU" sz="2800" dirty="0" smtClean="0"/>
              <a:t>мелкую и крупную моторику,</a:t>
            </a:r>
          </a:p>
          <a:p>
            <a:pPr>
              <a:lnSpc>
                <a:spcPct val="90000"/>
              </a:lnSpc>
            </a:pPr>
            <a:r>
              <a:rPr lang="ru-RU" altLang="ru-RU" sz="2800" dirty="0" smtClean="0"/>
              <a:t>снизить утомляемость,</a:t>
            </a:r>
          </a:p>
          <a:p>
            <a:pPr>
              <a:lnSpc>
                <a:spcPct val="90000"/>
              </a:lnSpc>
            </a:pPr>
            <a:r>
              <a:rPr lang="ru-RU" altLang="ru-RU" sz="2800" dirty="0" smtClean="0"/>
              <a:t>повысить работоспособность к произвольному контролю</a:t>
            </a:r>
          </a:p>
        </p:txBody>
      </p:sp>
      <p:pic>
        <p:nvPicPr>
          <p:cNvPr id="7" name="Picture 4" descr="думающая девоч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0136" y="1498082"/>
            <a:ext cx="3223013" cy="2146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9979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6">
                                            <p:txEl>
                                              <p:pRg st="1" end="1"/>
                                            </p:txEl>
                                          </p:spTgt>
                                        </p:tgtEl>
                                        <p:attrNameLst>
                                          <p:attrName>style.visibility</p:attrName>
                                        </p:attrNameLst>
                                      </p:cBhvr>
                                      <p:to>
                                        <p:strVal val="visible"/>
                                      </p:to>
                                    </p:set>
                                    <p:anim calcmode="discrete" valueType="clr">
                                      <p:cBhvr override="childStyle">
                                        <p:cTn id="14" dur="80"/>
                                        <p:tgtEl>
                                          <p:spTgt spid="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6">
                                            <p:txEl>
                                              <p:pRg st="1" end="1"/>
                                            </p:txEl>
                                          </p:spTgt>
                                        </p:tgtEl>
                                        <p:attrNameLst>
                                          <p:attrName>fill.type</p:attrName>
                                        </p:attrNameLst>
                                      </p:cBhvr>
                                      <p:to>
                                        <p:strVal val="solid"/>
                                      </p:to>
                                    </p:set>
                                  </p:childTnLst>
                                </p:cTn>
                              </p:par>
                            </p:childTnLst>
                          </p:cTn>
                        </p:par>
                        <p:par>
                          <p:cTn id="17" fill="hold">
                            <p:stCondLst>
                              <p:cond delay="132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6">
                                            <p:txEl>
                                              <p:pRg st="2" end="2"/>
                                            </p:txEl>
                                          </p:spTgt>
                                        </p:tgtEl>
                                        <p:attrNameLst>
                                          <p:attrName>style.visibility</p:attrName>
                                        </p:attrNameLst>
                                      </p:cBhvr>
                                      <p:to>
                                        <p:strVal val="visible"/>
                                      </p:to>
                                    </p:set>
                                    <p:anim calcmode="discrete" valueType="clr">
                                      <p:cBhvr override="childStyle">
                                        <p:cTn id="20" dur="80"/>
                                        <p:tgtEl>
                                          <p:spTgt spid="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6">
                                            <p:txEl>
                                              <p:pRg st="2" end="2"/>
                                            </p:txEl>
                                          </p:spTgt>
                                        </p:tgtEl>
                                        <p:attrNameLst>
                                          <p:attrName>fillcolor</p:attrName>
                                        </p:attrNameLst>
                                      </p:cBhvr>
                                      <p:tavLst>
                                        <p:tav tm="0">
                                          <p:val>
                                            <p:clrVal>
                                              <a:schemeClr val="accent2"/>
                                            </p:clrVal>
                                          </p:val>
                                        </p:tav>
                                        <p:tav tm="50000">
                                          <p:val>
                                            <p:clrVal>
                                              <a:schemeClr val="hlink"/>
                                            </p:clrVal>
                                          </p:val>
                                        </p:tav>
                                      </p:tavLst>
                                    </p:anim>
                                    <p:set>
                                      <p:cBhvr>
                                        <p:cTn id="22" dur="80"/>
                                        <p:tgtEl>
                                          <p:spTgt spid="6">
                                            <p:txEl>
                                              <p:pRg st="2" end="2"/>
                                            </p:txEl>
                                          </p:spTgt>
                                        </p:tgtEl>
                                        <p:attrNameLst>
                                          <p:attrName>fill.type</p:attrName>
                                        </p:attrNameLst>
                                      </p:cBhvr>
                                      <p:to>
                                        <p:strVal val="solid"/>
                                      </p:to>
                                    </p:set>
                                  </p:childTnLst>
                                </p:cTn>
                              </p:par>
                            </p:childTnLst>
                          </p:cTn>
                        </p:par>
                        <p:par>
                          <p:cTn id="23" fill="hold">
                            <p:stCondLst>
                              <p:cond delay="168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6">
                                            <p:txEl>
                                              <p:pRg st="3" end="3"/>
                                            </p:txEl>
                                          </p:spTgt>
                                        </p:tgtEl>
                                        <p:attrNameLst>
                                          <p:attrName>style.visibility</p:attrName>
                                        </p:attrNameLst>
                                      </p:cBhvr>
                                      <p:to>
                                        <p:strVal val="visible"/>
                                      </p:to>
                                    </p:set>
                                    <p:anim calcmode="discrete" valueType="clr">
                                      <p:cBhvr override="childStyle">
                                        <p:cTn id="26" dur="80"/>
                                        <p:tgtEl>
                                          <p:spTgt spid="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
                                            <p:txEl>
                                              <p:pRg st="3" end="3"/>
                                            </p:txEl>
                                          </p:spTgt>
                                        </p:tgtEl>
                                        <p:attrNameLst>
                                          <p:attrName>fillcolor</p:attrName>
                                        </p:attrNameLst>
                                      </p:cBhvr>
                                      <p:tavLst>
                                        <p:tav tm="0">
                                          <p:val>
                                            <p:clrVal>
                                              <a:schemeClr val="accent2"/>
                                            </p:clrVal>
                                          </p:val>
                                        </p:tav>
                                        <p:tav tm="50000">
                                          <p:val>
                                            <p:clrVal>
                                              <a:schemeClr val="hlink"/>
                                            </p:clrVal>
                                          </p:val>
                                        </p:tav>
                                      </p:tavLst>
                                    </p:anim>
                                    <p:set>
                                      <p:cBhvr>
                                        <p:cTn id="28" dur="80"/>
                                        <p:tgtEl>
                                          <p:spTgt spid="6">
                                            <p:txEl>
                                              <p:pRg st="3" end="3"/>
                                            </p:txEl>
                                          </p:spTgt>
                                        </p:tgtEl>
                                        <p:attrNameLst>
                                          <p:attrName>fill.type</p:attrName>
                                        </p:attrNameLst>
                                      </p:cBhvr>
                                      <p:to>
                                        <p:strVal val="solid"/>
                                      </p:to>
                                    </p:set>
                                  </p:childTnLst>
                                </p:cTn>
                              </p:par>
                            </p:childTnLst>
                          </p:cTn>
                        </p:par>
                        <p:par>
                          <p:cTn id="29" fill="hold">
                            <p:stCondLst>
                              <p:cond delay="1920"/>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6">
                                            <p:txEl>
                                              <p:pRg st="4" end="4"/>
                                            </p:txEl>
                                          </p:spTgt>
                                        </p:tgtEl>
                                        <p:attrNameLst>
                                          <p:attrName>style.visibility</p:attrName>
                                        </p:attrNameLst>
                                      </p:cBhvr>
                                      <p:to>
                                        <p:strVal val="visible"/>
                                      </p:to>
                                    </p:set>
                                    <p:anim calcmode="discrete" valueType="clr">
                                      <p:cBhvr override="childStyle">
                                        <p:cTn id="32" dur="80"/>
                                        <p:tgtEl>
                                          <p:spTgt spid="6">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6">
                                            <p:txEl>
                                              <p:pRg st="4" end="4"/>
                                            </p:txEl>
                                          </p:spTgt>
                                        </p:tgtEl>
                                        <p:attrNameLst>
                                          <p:attrName>fillcolor</p:attrName>
                                        </p:attrNameLst>
                                      </p:cBhvr>
                                      <p:tavLst>
                                        <p:tav tm="0">
                                          <p:val>
                                            <p:clrVal>
                                              <a:schemeClr val="accent2"/>
                                            </p:clrVal>
                                          </p:val>
                                        </p:tav>
                                        <p:tav tm="50000">
                                          <p:val>
                                            <p:clrVal>
                                              <a:schemeClr val="hlink"/>
                                            </p:clrVal>
                                          </p:val>
                                        </p:tav>
                                      </p:tavLst>
                                    </p:anim>
                                    <p:set>
                                      <p:cBhvr>
                                        <p:cTn id="34" dur="80"/>
                                        <p:tgtEl>
                                          <p:spTgt spid="6">
                                            <p:txEl>
                                              <p:pRg st="4" end="4"/>
                                            </p:txEl>
                                          </p:spTgt>
                                        </p:tgtEl>
                                        <p:attrNameLst>
                                          <p:attrName>fill.type</p:attrName>
                                        </p:attrNameLst>
                                      </p:cBhvr>
                                      <p:to>
                                        <p:strVal val="solid"/>
                                      </p:to>
                                    </p:set>
                                  </p:childTnLst>
                                </p:cTn>
                              </p:par>
                            </p:childTnLst>
                          </p:cTn>
                        </p:par>
                        <p:par>
                          <p:cTn id="35" fill="hold">
                            <p:stCondLst>
                              <p:cond delay="3160"/>
                            </p:stCondLst>
                            <p:childTnLst>
                              <p:par>
                                <p:cTn id="36" presetID="27" presetClass="entr" presetSubtype="0" fill="hold" grpId="0" nodeType="afterEffect">
                                  <p:stCondLst>
                                    <p:cond delay="0"/>
                                  </p:stCondLst>
                                  <p:iterate type="lt">
                                    <p:tmPct val="50000"/>
                                  </p:iterate>
                                  <p:childTnLst>
                                    <p:set>
                                      <p:cBhvr>
                                        <p:cTn id="37" dur="1" fill="hold">
                                          <p:stCondLst>
                                            <p:cond delay="0"/>
                                          </p:stCondLst>
                                        </p:cTn>
                                        <p:tgtEl>
                                          <p:spTgt spid="6">
                                            <p:txEl>
                                              <p:pRg st="5" end="5"/>
                                            </p:txEl>
                                          </p:spTgt>
                                        </p:tgtEl>
                                        <p:attrNameLst>
                                          <p:attrName>style.visibility</p:attrName>
                                        </p:attrNameLst>
                                      </p:cBhvr>
                                      <p:to>
                                        <p:strVal val="visible"/>
                                      </p:to>
                                    </p:set>
                                    <p:anim calcmode="discrete" valueType="clr">
                                      <p:cBhvr override="childStyle">
                                        <p:cTn id="38" dur="80"/>
                                        <p:tgtEl>
                                          <p:spTgt spid="6">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6">
                                            <p:txEl>
                                              <p:pRg st="5" end="5"/>
                                            </p:txEl>
                                          </p:spTgt>
                                        </p:tgtEl>
                                        <p:attrNameLst>
                                          <p:attrName>fillcolor</p:attrName>
                                        </p:attrNameLst>
                                      </p:cBhvr>
                                      <p:tavLst>
                                        <p:tav tm="0">
                                          <p:val>
                                            <p:clrVal>
                                              <a:schemeClr val="accent2"/>
                                            </p:clrVal>
                                          </p:val>
                                        </p:tav>
                                        <p:tav tm="50000">
                                          <p:val>
                                            <p:clrVal>
                                              <a:schemeClr val="hlink"/>
                                            </p:clrVal>
                                          </p:val>
                                        </p:tav>
                                      </p:tavLst>
                                    </p:anim>
                                    <p:set>
                                      <p:cBhvr>
                                        <p:cTn id="40" dur="80"/>
                                        <p:tgtEl>
                                          <p:spTgt spid="6">
                                            <p:txEl>
                                              <p:pRg st="5" end="5"/>
                                            </p:txEl>
                                          </p:spTgt>
                                        </p:tgtEl>
                                        <p:attrNameLst>
                                          <p:attrName>fill.type</p:attrName>
                                        </p:attrNameLst>
                                      </p:cBhvr>
                                      <p:to>
                                        <p:strVal val="solid"/>
                                      </p:to>
                                    </p:set>
                                  </p:childTnLst>
                                </p:cTn>
                              </p:par>
                            </p:childTnLst>
                          </p:cTn>
                        </p:par>
                        <p:par>
                          <p:cTn id="41" fill="hold">
                            <p:stCondLst>
                              <p:cond delay="4120"/>
                            </p:stCondLst>
                            <p:childTnLst>
                              <p:par>
                                <p:cTn id="42" presetID="27" presetClass="entr" presetSubtype="0" fill="hold" grpId="0" nodeType="afterEffect">
                                  <p:stCondLst>
                                    <p:cond delay="0"/>
                                  </p:stCondLst>
                                  <p:iterate type="lt">
                                    <p:tmPct val="50000"/>
                                  </p:iterate>
                                  <p:childTnLst>
                                    <p:set>
                                      <p:cBhvr>
                                        <p:cTn id="43" dur="1" fill="hold">
                                          <p:stCondLst>
                                            <p:cond delay="0"/>
                                          </p:stCondLst>
                                        </p:cTn>
                                        <p:tgtEl>
                                          <p:spTgt spid="6">
                                            <p:txEl>
                                              <p:pRg st="6" end="6"/>
                                            </p:txEl>
                                          </p:spTgt>
                                        </p:tgtEl>
                                        <p:attrNameLst>
                                          <p:attrName>style.visibility</p:attrName>
                                        </p:attrNameLst>
                                      </p:cBhvr>
                                      <p:to>
                                        <p:strVal val="visible"/>
                                      </p:to>
                                    </p:set>
                                    <p:anim calcmode="discrete" valueType="clr">
                                      <p:cBhvr override="childStyle">
                                        <p:cTn id="44" dur="80"/>
                                        <p:tgtEl>
                                          <p:spTgt spid="6">
                                            <p:txEl>
                                              <p:pRg st="6" end="6"/>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6">
                                            <p:txEl>
                                              <p:pRg st="6" end="6"/>
                                            </p:txEl>
                                          </p:spTgt>
                                        </p:tgtEl>
                                        <p:attrNameLst>
                                          <p:attrName>fillcolor</p:attrName>
                                        </p:attrNameLst>
                                      </p:cBhvr>
                                      <p:tavLst>
                                        <p:tav tm="0">
                                          <p:val>
                                            <p:clrVal>
                                              <a:schemeClr val="accent2"/>
                                            </p:clrVal>
                                          </p:val>
                                        </p:tav>
                                        <p:tav tm="50000">
                                          <p:val>
                                            <p:clrVal>
                                              <a:schemeClr val="hlink"/>
                                            </p:clrVal>
                                          </p:val>
                                        </p:tav>
                                      </p:tavLst>
                                    </p:anim>
                                    <p:set>
                                      <p:cBhvr>
                                        <p:cTn id="46" dur="80"/>
                                        <p:tgtEl>
                                          <p:spTgt spid="6">
                                            <p:txEl>
                                              <p:pRg st="6" end="6"/>
                                            </p:txEl>
                                          </p:spTgt>
                                        </p:tgtEl>
                                        <p:attrNameLst>
                                          <p:attrName>fill.type</p:attrName>
                                        </p:attrNameLst>
                                      </p:cBhvr>
                                      <p:to>
                                        <p:strVal val="solid"/>
                                      </p:to>
                                    </p:set>
                                  </p:childTnLst>
                                </p:cTn>
                              </p:par>
                            </p:childTnLst>
                          </p:cTn>
                        </p:par>
                        <p:par>
                          <p:cTn id="47" fill="hold">
                            <p:stCondLst>
                              <p:cond delay="4960"/>
                            </p:stCondLst>
                            <p:childTnLst>
                              <p:par>
                                <p:cTn id="48" presetID="27" presetClass="entr" presetSubtype="0" fill="hold" grpId="0" nodeType="afterEffect">
                                  <p:stCondLst>
                                    <p:cond delay="0"/>
                                  </p:stCondLst>
                                  <p:iterate type="lt">
                                    <p:tmPct val="50000"/>
                                  </p:iterate>
                                  <p:childTnLst>
                                    <p:set>
                                      <p:cBhvr>
                                        <p:cTn id="49" dur="1" fill="hold">
                                          <p:stCondLst>
                                            <p:cond delay="0"/>
                                          </p:stCondLst>
                                        </p:cTn>
                                        <p:tgtEl>
                                          <p:spTgt spid="6">
                                            <p:txEl>
                                              <p:pRg st="7" end="7"/>
                                            </p:txEl>
                                          </p:spTgt>
                                        </p:tgtEl>
                                        <p:attrNameLst>
                                          <p:attrName>style.visibility</p:attrName>
                                        </p:attrNameLst>
                                      </p:cBhvr>
                                      <p:to>
                                        <p:strVal val="visible"/>
                                      </p:to>
                                    </p:set>
                                    <p:anim calcmode="discrete" valueType="clr">
                                      <p:cBhvr override="childStyle">
                                        <p:cTn id="50" dur="80"/>
                                        <p:tgtEl>
                                          <p:spTgt spid="6">
                                            <p:txEl>
                                              <p:pRg st="7" end="7"/>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6">
                                            <p:txEl>
                                              <p:pRg st="7" end="7"/>
                                            </p:txEl>
                                          </p:spTgt>
                                        </p:tgtEl>
                                        <p:attrNameLst>
                                          <p:attrName>fillcolor</p:attrName>
                                        </p:attrNameLst>
                                      </p:cBhvr>
                                      <p:tavLst>
                                        <p:tav tm="0">
                                          <p:val>
                                            <p:clrVal>
                                              <a:schemeClr val="accent2"/>
                                            </p:clrVal>
                                          </p:val>
                                        </p:tav>
                                        <p:tav tm="50000">
                                          <p:val>
                                            <p:clrVal>
                                              <a:schemeClr val="hlink"/>
                                            </p:clrVal>
                                          </p:val>
                                        </p:tav>
                                      </p:tavLst>
                                    </p:anim>
                                    <p:set>
                                      <p:cBhvr>
                                        <p:cTn id="52" dur="80"/>
                                        <p:tgtEl>
                                          <p:spTgt spid="6">
                                            <p:txEl>
                                              <p:pRg st="7" end="7"/>
                                            </p:txEl>
                                          </p:spTgt>
                                        </p:tgtEl>
                                        <p:attrNameLst>
                                          <p:attrName>fill.type</p:attrName>
                                        </p:attrNameLst>
                                      </p:cBhvr>
                                      <p:to>
                                        <p:strVal val="solid"/>
                                      </p:to>
                                    </p:set>
                                  </p:childTnLst>
                                </p:cTn>
                              </p:par>
                            </p:childTnLst>
                          </p:cTn>
                        </p:par>
                        <p:par>
                          <p:cTn id="53" fill="hold">
                            <p:stCondLst>
                              <p:cond delay="6880"/>
                            </p:stCondLst>
                            <p:childTnLst>
                              <p:par>
                                <p:cTn id="54" presetID="1" presetClass="entr" presetSubtype="0"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712968" cy="1426170"/>
          </a:xfrm>
        </p:spPr>
        <p:txBody>
          <a:bodyPr>
            <a:normAutofit/>
          </a:bodyPr>
          <a:lstStyle/>
          <a:p>
            <a:r>
              <a:rPr lang="ru-RU" altLang="ru-RU" sz="3200" b="1" dirty="0">
                <a:solidFill>
                  <a:srgbClr val="CC9900"/>
                </a:solidFill>
                <a:latin typeface="Arial Narrow" pitchFamily="34" charset="0"/>
              </a:rPr>
              <a:t>КИНЕЗИОЛОГИЯ ОТНОСИТСЯ К ЗДОРОВЬЕСБЕРЕГАЮЩЕЙ ТЕХНОЛОГИИ</a:t>
            </a:r>
            <a:endParaRPr lang="ru-RU" sz="3200" dirty="0">
              <a:latin typeface="Arial Narrow" pitchFamily="34" charset="0"/>
            </a:endParaRPr>
          </a:p>
        </p:txBody>
      </p:sp>
      <p:sp>
        <p:nvSpPr>
          <p:cNvPr id="4" name="Rectangle 3"/>
          <p:cNvSpPr>
            <a:spLocks noGrp="1" noChangeArrowheads="1"/>
          </p:cNvSpPr>
          <p:nvPr>
            <p:ph idx="1"/>
          </p:nvPr>
        </p:nvSpPr>
        <p:spPr>
          <a:xfrm>
            <a:off x="457200" y="1600201"/>
            <a:ext cx="4546848" cy="4493096"/>
          </a:xfrm>
        </p:spPr>
        <p:txBody>
          <a:bodyPr>
            <a:normAutofit lnSpcReduction="10000"/>
          </a:bodyPr>
          <a:lstStyle/>
          <a:p>
            <a:pPr eaLnBrk="1" hangingPunct="1">
              <a:buFontTx/>
              <a:buNone/>
            </a:pPr>
            <a:r>
              <a:rPr lang="ru-RU" altLang="ru-RU" sz="2400" dirty="0" smtClean="0"/>
              <a:t>	</a:t>
            </a:r>
            <a:r>
              <a:rPr lang="ru-RU" altLang="ru-RU" sz="2400" dirty="0" smtClean="0">
                <a:latin typeface="Arial Unicode MS" pitchFamily="34" charset="-128"/>
                <a:ea typeface="Arial Unicode MS" pitchFamily="34" charset="-128"/>
                <a:cs typeface="Arial Unicode MS" pitchFamily="34" charset="-128"/>
              </a:rPr>
              <a:t>Под влиянием </a:t>
            </a:r>
            <a:r>
              <a:rPr lang="ru-RU" altLang="ru-RU" sz="2400" dirty="0" err="1" smtClean="0">
                <a:latin typeface="Arial Unicode MS" pitchFamily="34" charset="-128"/>
                <a:ea typeface="Arial Unicode MS" pitchFamily="34" charset="-128"/>
                <a:cs typeface="Arial Unicode MS" pitchFamily="34" charset="-128"/>
              </a:rPr>
              <a:t>кинезиологических</a:t>
            </a:r>
            <a:r>
              <a:rPr lang="ru-RU" altLang="ru-RU" sz="2400" dirty="0" smtClean="0">
                <a:latin typeface="Arial Unicode MS" pitchFamily="34" charset="-128"/>
                <a:ea typeface="Arial Unicode MS" pitchFamily="34" charset="-128"/>
                <a:cs typeface="Arial Unicode MS" pitchFamily="34" charset="-128"/>
              </a:rPr>
              <a:t> тренировок в организме происходят положительные структурные изменения. При этом, чем интенсивнее нагрузка, тем значительнее эти изменения. Данная методика позволяет выявить скрытые способности ребёнка и расширить границы возможностей его мозга.</a:t>
            </a:r>
          </a:p>
        </p:txBody>
      </p:sp>
      <p:pic>
        <p:nvPicPr>
          <p:cNvPr id="5" name="Picture 11" descr="P10406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934522"/>
            <a:ext cx="4067175"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3690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631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Rot="1" noChangeArrowheads="1"/>
          </p:cNvSpPr>
          <p:nvPr/>
        </p:nvSpPr>
        <p:spPr>
          <a:xfrm>
            <a:off x="301625" y="228600"/>
            <a:ext cx="8510588"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2800" dirty="0" smtClean="0">
                <a:solidFill>
                  <a:srgbClr val="002060"/>
                </a:solidFill>
              </a:rPr>
              <a:t>Упражнения проводятся по специально разработанному комплексу, в который включены:</a:t>
            </a:r>
          </a:p>
        </p:txBody>
      </p:sp>
      <p:sp>
        <p:nvSpPr>
          <p:cNvPr id="6" name="Rectangle 3"/>
          <p:cNvSpPr txBox="1">
            <a:spLocks noRot="1" noChangeArrowheads="1"/>
          </p:cNvSpPr>
          <p:nvPr/>
        </p:nvSpPr>
        <p:spPr>
          <a:xfrm>
            <a:off x="457200" y="1524000"/>
            <a:ext cx="8229600" cy="4953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ru-RU" i="1" u="sng" smtClean="0"/>
              <a:t>Растяжки</a:t>
            </a:r>
            <a:endParaRPr lang="ru-RU" smtClean="0"/>
          </a:p>
          <a:p>
            <a:pPr>
              <a:defRPr/>
            </a:pPr>
            <a:r>
              <a:rPr lang="ru-RU" i="1" u="sng" smtClean="0"/>
              <a:t>Дыхательные упражнения </a:t>
            </a:r>
          </a:p>
          <a:p>
            <a:pPr>
              <a:defRPr/>
            </a:pPr>
            <a:r>
              <a:rPr lang="ru-RU" i="1" u="sng" smtClean="0"/>
              <a:t>Глазодвигательные упражнения </a:t>
            </a:r>
          </a:p>
          <a:p>
            <a:pPr>
              <a:defRPr/>
            </a:pPr>
            <a:r>
              <a:rPr lang="ru-RU" i="1" u="sng" smtClean="0"/>
              <a:t>Телесные упражнения</a:t>
            </a:r>
            <a:endParaRPr lang="ru-RU" smtClean="0"/>
          </a:p>
          <a:p>
            <a:pPr>
              <a:defRPr/>
            </a:pPr>
            <a:r>
              <a:rPr lang="ru-RU" i="1" u="sng" smtClean="0"/>
              <a:t>Упражнения для развития мелкой моторики</a:t>
            </a:r>
          </a:p>
          <a:p>
            <a:pPr>
              <a:defRPr/>
            </a:pPr>
            <a:r>
              <a:rPr lang="ru-RU" i="1" u="sng" smtClean="0"/>
              <a:t>Упражнения на релаксацию</a:t>
            </a:r>
            <a:endParaRPr lang="ru-RU" smtClean="0"/>
          </a:p>
          <a:p>
            <a:pPr>
              <a:defRPr/>
            </a:pPr>
            <a:r>
              <a:rPr lang="ru-RU" u="sng" smtClean="0"/>
              <a:t>Массаж </a:t>
            </a:r>
          </a:p>
          <a:p>
            <a:pPr>
              <a:defRPr/>
            </a:pPr>
            <a:endParaRPr lang="ru-RU" i="1" u="sng" dirty="0" smtClean="0"/>
          </a:p>
        </p:txBody>
      </p:sp>
    </p:spTree>
    <p:extLst>
      <p:ext uri="{BB962C8B-B14F-4D97-AF65-F5344CB8AC3E}">
        <p14:creationId xmlns:p14="http://schemas.microsoft.com/office/powerpoint/2010/main" val="2963426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0"/>
                            </p:stCondLst>
                            <p:childTnLst>
                              <p:par>
                                <p:cTn id="10" presetID="47" presetClass="entr" presetSubtype="0" fill="hold" grpId="0"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6000"/>
                            </p:stCondLst>
                            <p:childTnLst>
                              <p:par>
                                <p:cTn id="16" presetID="47" presetClass="entr" presetSubtype="0" fill="hold" grpId="0" nodeType="after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1000"/>
                                        <p:tgtEl>
                                          <p:spTgt spid="6">
                                            <p:txEl>
                                              <p:pRg st="1" end="1"/>
                                            </p:txEl>
                                          </p:spTgt>
                                        </p:tgtEl>
                                      </p:cBhvr>
                                    </p:animEffect>
                                    <p:anim calcmode="lin" valueType="num">
                                      <p:cBhvr>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7000"/>
                            </p:stCondLst>
                            <p:childTnLst>
                              <p:par>
                                <p:cTn id="22" presetID="47" presetClass="entr" presetSubtype="0" fill="hold" grpId="0" nodeType="after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1000"/>
                                        <p:tgtEl>
                                          <p:spTgt spid="6">
                                            <p:txEl>
                                              <p:pRg st="2" end="2"/>
                                            </p:txEl>
                                          </p:spTgt>
                                        </p:tgtEl>
                                      </p:cBhvr>
                                    </p:animEffect>
                                    <p:anim calcmode="lin" valueType="num">
                                      <p:cBhvr>
                                        <p:cTn id="2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8000"/>
                            </p:stCondLst>
                            <p:childTnLst>
                              <p:par>
                                <p:cTn id="28" presetID="47" presetClass="entr" presetSubtype="0" fill="hold" grpId="0"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1000"/>
                                        <p:tgtEl>
                                          <p:spTgt spid="6">
                                            <p:txEl>
                                              <p:pRg st="3" end="3"/>
                                            </p:txEl>
                                          </p:spTgt>
                                        </p:tgtEl>
                                      </p:cBhvr>
                                    </p:animEffect>
                                    <p:anim calcmode="lin" valueType="num">
                                      <p:cBhvr>
                                        <p:cTn id="31"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33" fill="hold">
                            <p:stCondLst>
                              <p:cond delay="9000"/>
                            </p:stCondLst>
                            <p:childTnLst>
                              <p:par>
                                <p:cTn id="34" presetID="47" presetClass="entr" presetSubtype="0" fill="hold" grpId="0" nodeType="after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fade">
                                      <p:cBhvr>
                                        <p:cTn id="36" dur="1000"/>
                                        <p:tgtEl>
                                          <p:spTgt spid="6">
                                            <p:txEl>
                                              <p:pRg st="4" end="4"/>
                                            </p:txEl>
                                          </p:spTgt>
                                        </p:tgtEl>
                                      </p:cBhvr>
                                    </p:animEffect>
                                    <p:anim calcmode="lin" valueType="num">
                                      <p:cBhvr>
                                        <p:cTn id="37"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9" fill="hold">
                            <p:stCondLst>
                              <p:cond delay="10000"/>
                            </p:stCondLst>
                            <p:childTnLst>
                              <p:par>
                                <p:cTn id="40" presetID="47" presetClass="entr" presetSubtype="0" fill="hold" grpId="0" nodeType="after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par>
                          <p:cTn id="45" fill="hold">
                            <p:stCondLst>
                              <p:cond delay="11000"/>
                            </p:stCondLst>
                            <p:childTnLst>
                              <p:par>
                                <p:cTn id="46" presetID="47" presetClass="entr" presetSubtype="0" fill="hold" grpId="0" nodeType="after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fade">
                                      <p:cBhvr>
                                        <p:cTn id="48" dur="1000"/>
                                        <p:tgtEl>
                                          <p:spTgt spid="6">
                                            <p:txEl>
                                              <p:pRg st="6" end="6"/>
                                            </p:txEl>
                                          </p:spTgt>
                                        </p:tgtEl>
                                      </p:cBhvr>
                                    </p:animEffect>
                                    <p:anim calcmode="lin" valueType="num">
                                      <p:cBhvr>
                                        <p:cTn id="4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Rot="1" noChangeArrowheads="1"/>
          </p:cNvSpPr>
          <p:nvPr>
            <p:ph type="title"/>
          </p:nvPr>
        </p:nvSpPr>
        <p:spPr/>
        <p:txBody>
          <a:bodyPr>
            <a:normAutofit fontScale="90000"/>
          </a:bodyPr>
          <a:lstStyle/>
          <a:p>
            <a:pPr eaLnBrk="1" hangingPunct="1">
              <a:defRPr/>
            </a:pPr>
            <a:r>
              <a:rPr lang="ru-RU" b="1" dirty="0" smtClean="0">
                <a:solidFill>
                  <a:srgbClr val="00B0F0"/>
                </a:solidFill>
              </a:rPr>
              <a:t>Растяжки</a:t>
            </a:r>
            <a:r>
              <a:rPr lang="ru-RU" sz="2400" b="1" dirty="0" smtClean="0">
                <a:solidFill>
                  <a:srgbClr val="00B0F0"/>
                </a:solidFill>
              </a:rPr>
              <a:t/>
            </a:r>
            <a:br>
              <a:rPr lang="ru-RU" sz="2400" b="1" dirty="0" smtClean="0">
                <a:solidFill>
                  <a:srgbClr val="00B0F0"/>
                </a:solidFill>
              </a:rPr>
            </a:br>
            <a:r>
              <a:rPr lang="ru-RU" sz="2400" dirty="0" smtClean="0">
                <a:solidFill>
                  <a:srgbClr val="00B0F0"/>
                </a:solidFill>
              </a:rPr>
              <a:t> нормализуют </a:t>
            </a:r>
            <a:r>
              <a:rPr lang="ru-RU" sz="2400" dirty="0" err="1" smtClean="0">
                <a:solidFill>
                  <a:srgbClr val="00B0F0"/>
                </a:solidFill>
              </a:rPr>
              <a:t>гипертонус</a:t>
            </a:r>
            <a:r>
              <a:rPr lang="ru-RU" sz="2400" dirty="0" smtClean="0">
                <a:solidFill>
                  <a:srgbClr val="00B0F0"/>
                </a:solidFill>
              </a:rPr>
              <a:t> и </a:t>
            </a:r>
            <a:r>
              <a:rPr lang="ru-RU" sz="2400" dirty="0" err="1" smtClean="0">
                <a:solidFill>
                  <a:srgbClr val="00B0F0"/>
                </a:solidFill>
              </a:rPr>
              <a:t>гипотонус</a:t>
            </a:r>
            <a:r>
              <a:rPr lang="ru-RU" sz="4000" i="1" u="sng" dirty="0" smtClean="0">
                <a:solidFill>
                  <a:srgbClr val="00B0F0"/>
                </a:solidFill>
              </a:rPr>
              <a:t> </a:t>
            </a:r>
            <a:br>
              <a:rPr lang="ru-RU" sz="4000" i="1" u="sng" dirty="0" smtClean="0">
                <a:solidFill>
                  <a:srgbClr val="00B0F0"/>
                </a:solidFill>
              </a:rPr>
            </a:br>
            <a:endParaRPr lang="ru-RU" sz="4000" i="1" u="sng" dirty="0" smtClean="0">
              <a:solidFill>
                <a:srgbClr val="00B0F0"/>
              </a:solidFill>
            </a:endParaRPr>
          </a:p>
        </p:txBody>
      </p:sp>
      <p:sp>
        <p:nvSpPr>
          <p:cNvPr id="5" name="Rectangle 5"/>
          <p:cNvSpPr>
            <a:spLocks noGrp="1" noRot="1" noChangeArrowheads="1"/>
          </p:cNvSpPr>
          <p:nvPr>
            <p:ph idx="1"/>
          </p:nvPr>
        </p:nvSpPr>
        <p:spPr>
          <a:xfrm>
            <a:off x="457200" y="1600200"/>
            <a:ext cx="4114800" cy="4277072"/>
          </a:xfrm>
        </p:spPr>
        <p:txBody>
          <a:bodyPr>
            <a:normAutofit fontScale="25000" lnSpcReduction="20000"/>
          </a:bodyPr>
          <a:lstStyle/>
          <a:p>
            <a:pPr eaLnBrk="1" hangingPunct="1">
              <a:lnSpc>
                <a:spcPct val="80000"/>
              </a:lnSpc>
              <a:spcBef>
                <a:spcPct val="0"/>
              </a:spcBef>
              <a:buFontTx/>
              <a:buNone/>
              <a:defRPr/>
            </a:pPr>
            <a:r>
              <a:rPr lang="ru-RU" sz="1600" dirty="0" smtClean="0">
                <a:solidFill>
                  <a:schemeClr val="tx2"/>
                </a:solidFill>
                <a:latin typeface="Georgia" pitchFamily="18" charset="0"/>
              </a:rPr>
              <a:t> 			</a:t>
            </a:r>
            <a:r>
              <a:rPr lang="ru-RU" sz="16000" i="1" u="sng" dirty="0" smtClean="0"/>
              <a:t>Снеговик	</a:t>
            </a:r>
            <a:r>
              <a:rPr lang="ru-RU" sz="2200" i="1" u="sng" dirty="0" smtClean="0"/>
              <a:t> </a:t>
            </a:r>
            <a:r>
              <a:rPr lang="ru-RU" sz="9600" dirty="0" smtClean="0">
                <a:latin typeface="Times New Roman" panose="02020603050405020304" pitchFamily="18" charset="0"/>
                <a:cs typeface="Times New Roman" panose="02020603050405020304" pitchFamily="18" charset="0"/>
              </a:rPr>
              <a:t>Представьте, что каждый из вас только что слепленный снеговик. Тело твердое, как замерзший снег. Пришла весна, пригрело солнце, и снеговик начал таять. Сначала “тает” и повисает голова, затем опускаются плечи, расслабляются руки и т. д. В конце упражнения ребенок мягко падает на пол и изображает лужицу воды. Необходимо расслабиться. Пригрело солнышко, вода в лужице стала испаряться и превратилась в легкое облачко. Дует ветер и гонит облачко по  небу.</a:t>
            </a:r>
          </a:p>
          <a:p>
            <a:pPr eaLnBrk="1" hangingPunct="1">
              <a:lnSpc>
                <a:spcPct val="80000"/>
              </a:lnSpc>
              <a:spcBef>
                <a:spcPct val="0"/>
              </a:spcBef>
              <a:buFontTx/>
              <a:buNone/>
              <a:defRPr/>
            </a:pPr>
            <a:r>
              <a:rPr lang="ru-RU" sz="9600" dirty="0" smtClean="0">
                <a:latin typeface="Times New Roman" panose="02020603050405020304" pitchFamily="18" charset="0"/>
                <a:cs typeface="Times New Roman" panose="02020603050405020304" pitchFamily="18" charset="0"/>
              </a:rPr>
              <a:t> </a:t>
            </a:r>
          </a:p>
          <a:p>
            <a:pPr algn="just" eaLnBrk="1" hangingPunct="1">
              <a:lnSpc>
                <a:spcPct val="80000"/>
              </a:lnSpc>
              <a:spcBef>
                <a:spcPct val="0"/>
              </a:spcBef>
              <a:buFontTx/>
              <a:buNone/>
              <a:defRPr/>
            </a:pPr>
            <a:r>
              <a:rPr lang="ru-RU" sz="9600" dirty="0" smtClean="0">
                <a:solidFill>
                  <a:schemeClr val="tx2"/>
                </a:solidFill>
                <a:latin typeface="Times New Roman" panose="02020603050405020304" pitchFamily="18" charset="0"/>
                <a:cs typeface="Times New Roman" panose="02020603050405020304" pitchFamily="18" charset="0"/>
              </a:rPr>
              <a:t>      </a:t>
            </a:r>
          </a:p>
        </p:txBody>
      </p:sp>
      <p:pic>
        <p:nvPicPr>
          <p:cNvPr id="1026" name="Picture 2" descr="C:\Users\user\Desktop\фото Кинезеол упр. подг гр\DSCF219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1" y="2492896"/>
            <a:ext cx="4248472"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89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0"/>
                            </p:stCondLst>
                            <p:childTnLst>
                              <p:par>
                                <p:cTn id="10" presetID="47"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6000"/>
                            </p:stCondLst>
                            <p:childTnLst>
                              <p:par>
                                <p:cTn id="16" presetID="47" presetClass="entr" presetSubtype="0" fill="hold" grpId="0"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fade">
                                      <p:cBhvr>
                                        <p:cTn id="18" dur="1000"/>
                                        <p:tgtEl>
                                          <p:spTgt spid="5">
                                            <p:txEl>
                                              <p:pRg st="1" end="1"/>
                                            </p:txEl>
                                          </p:spTgt>
                                        </p:tgtEl>
                                      </p:cBhvr>
                                    </p:animEffect>
                                    <p:anim calcmode="lin" valueType="num">
                                      <p:cBhvr>
                                        <p:cTn id="1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7000"/>
                            </p:stCondLst>
                            <p:childTnLst>
                              <p:par>
                                <p:cTn id="22" presetID="47" presetClass="entr" presetSubtype="0" fill="hold" grpId="0" nodeType="after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fade">
                                      <p:cBhvr>
                                        <p:cTn id="24" dur="1000"/>
                                        <p:tgtEl>
                                          <p:spTgt spid="5">
                                            <p:txEl>
                                              <p:pRg st="2" end="2"/>
                                            </p:txEl>
                                          </p:spTgt>
                                        </p:tgtEl>
                                      </p:cBhvr>
                                    </p:animEffect>
                                    <p:anim calcmode="lin" valueType="num">
                                      <p:cBhvr>
                                        <p:cTn id="2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Effect transition="in" filter="wheel(1)">
                                      <p:cBhvr>
                                        <p:cTn id="31"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Rot="1" noChangeArrowheads="1"/>
          </p:cNvSpPr>
          <p:nvPr>
            <p:ph type="title"/>
          </p:nvPr>
        </p:nvSpPr>
        <p:spPr/>
        <p:txBody>
          <a:bodyPr/>
          <a:lstStyle/>
          <a:p>
            <a:pPr eaLnBrk="1" hangingPunct="1">
              <a:defRPr/>
            </a:pPr>
            <a:r>
              <a:rPr lang="ru-RU" i="1" u="sng" dirty="0" smtClean="0">
                <a:solidFill>
                  <a:schemeClr val="bg2">
                    <a:lumMod val="50000"/>
                  </a:schemeClr>
                </a:solidFill>
              </a:rPr>
              <a:t>«Дерево»</a:t>
            </a:r>
          </a:p>
        </p:txBody>
      </p:sp>
      <p:pic>
        <p:nvPicPr>
          <p:cNvPr id="5" name="Объект 4" descr="Мои документы 057.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9512" y="1916832"/>
            <a:ext cx="4038600" cy="4124325"/>
          </a:xfrm>
          <a:noFill/>
          <a:extLst>
            <a:ext uri="{909E8E84-426E-40DD-AFC4-6F175D3DCCD1}">
              <a14:hiddenFill xmlns:a14="http://schemas.microsoft.com/office/drawing/2010/main">
                <a:solidFill>
                  <a:srgbClr val="FFFFFF"/>
                </a:solidFill>
              </a14:hiddenFill>
            </a:ext>
          </a:extLst>
        </p:spPr>
      </p:pic>
      <p:sp>
        <p:nvSpPr>
          <p:cNvPr id="6" name="Rectangle 6"/>
          <p:cNvSpPr txBox="1">
            <a:spLocks noRot="1" noChangeArrowheads="1"/>
          </p:cNvSpPr>
          <p:nvPr/>
        </p:nvSpPr>
        <p:spPr>
          <a:xfrm>
            <a:off x="4686934" y="2060848"/>
            <a:ext cx="4191000" cy="44227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5000"/>
              </a:lnSpc>
              <a:spcAft>
                <a:spcPts val="1000"/>
              </a:spcAft>
              <a:buFontTx/>
              <a:buNone/>
              <a:defRPr/>
            </a:pPr>
            <a:r>
              <a:rPr lang="ru-RU" sz="1400" dirty="0" smtClean="0"/>
              <a:t>       </a:t>
            </a:r>
            <a:r>
              <a:rPr lang="ru-RU" sz="1800" dirty="0" smtClean="0">
                <a:latin typeface="Arial Unicode MS" panose="020B0604020202020204" pitchFamily="34" charset="-128"/>
                <a:ea typeface="Arial Unicode MS" panose="020B0604020202020204" pitchFamily="34" charset="-128"/>
                <a:cs typeface="Arial Unicode MS" panose="020B0604020202020204" pitchFamily="34" charset="-128"/>
              </a:rPr>
              <a:t>Сидя на корточках, спрятать голову в колени, обхватить их руками. Представьте, что вы - семечко, которое постепенно прорастает и превращается в дерево. Медленно поднимитесь на ноги, затем распрямите туловище, вытяните руки вверх. Затем напрягите тело и вытянитесь. Подул ветер – вы раскачиваетесь, как дерево.</a:t>
            </a:r>
          </a:p>
        </p:txBody>
      </p:sp>
    </p:spTree>
    <p:extLst>
      <p:ext uri="{BB962C8B-B14F-4D97-AF65-F5344CB8AC3E}">
        <p14:creationId xmlns:p14="http://schemas.microsoft.com/office/powerpoint/2010/main" val="148280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par>
                          <p:cTn id="14" fill="hold">
                            <p:stCondLst>
                              <p:cond delay="2000"/>
                            </p:stCondLst>
                            <p:childTnLst>
                              <p:par>
                                <p:cTn id="15" presetID="47" presetClass="entr" presetSubtype="0" fill="hold" grpId="0"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2000"/>
                                        <p:tgtEl>
                                          <p:spTgt spid="6">
                                            <p:txEl>
                                              <p:pRg st="0" end="0"/>
                                            </p:txEl>
                                          </p:spTgt>
                                        </p:tgtEl>
                                      </p:cBhvr>
                                    </p:animEffect>
                                    <p:anim calcmode="lin" valueType="num">
                                      <p:cBhvr>
                                        <p:cTn id="18"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2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0"/>
            <a:ext cx="4038600" cy="4525963"/>
          </a:xfrm>
        </p:spPr>
        <p:txBody>
          <a:bodyPr/>
          <a:lstStyle/>
          <a:p>
            <a:pPr marL="0" indent="0">
              <a:buNone/>
            </a:pPr>
            <a:r>
              <a:rPr lang="ru-RU" u="sng" dirty="0"/>
              <a:t>«Дышим носом</a:t>
            </a:r>
            <a:r>
              <a:rPr lang="ru-RU" u="sng" dirty="0" smtClean="0"/>
              <a:t>»</a:t>
            </a:r>
          </a:p>
          <a:p>
            <a:pPr marL="0" indent="0">
              <a:buNone/>
            </a:pPr>
            <a:endParaRPr lang="ru-RU" dirty="0"/>
          </a:p>
        </p:txBody>
      </p:sp>
      <p:sp>
        <p:nvSpPr>
          <p:cNvPr id="4" name="Rectangle 2"/>
          <p:cNvSpPr>
            <a:spLocks noGrp="1" noRot="1" noChangeArrowheads="1"/>
          </p:cNvSpPr>
          <p:nvPr>
            <p:ph type="title"/>
          </p:nvPr>
        </p:nvSpPr>
        <p:spPr>
          <a:xfrm>
            <a:off x="467544" y="260648"/>
            <a:ext cx="8229600" cy="1143000"/>
          </a:xfrm>
        </p:spPr>
        <p:txBody>
          <a:bodyPr>
            <a:normAutofit fontScale="90000"/>
          </a:bodyPr>
          <a:lstStyle/>
          <a:p>
            <a:pPr eaLnBrk="1" hangingPunct="1">
              <a:defRPr/>
            </a:pPr>
            <a:r>
              <a:rPr lang="ru-RU" sz="4000" b="1" dirty="0" smtClean="0">
                <a:solidFill>
                  <a:schemeClr val="accent4">
                    <a:lumMod val="75000"/>
                  </a:schemeClr>
                </a:solidFill>
              </a:rPr>
              <a:t>Дыхательные упражнения</a:t>
            </a:r>
            <a:br>
              <a:rPr lang="ru-RU" sz="4000" b="1" dirty="0" smtClean="0">
                <a:solidFill>
                  <a:schemeClr val="accent4">
                    <a:lumMod val="75000"/>
                  </a:schemeClr>
                </a:solidFill>
              </a:rPr>
            </a:br>
            <a:r>
              <a:rPr lang="ru-RU" sz="2400" dirty="0" smtClean="0">
                <a:solidFill>
                  <a:schemeClr val="accent4">
                    <a:lumMod val="75000"/>
                  </a:schemeClr>
                </a:solidFill>
              </a:rPr>
              <a:t>улучшают ритмику организма, развивают самоконтроль и произвольность</a:t>
            </a:r>
            <a:br>
              <a:rPr lang="ru-RU" sz="2400" dirty="0" smtClean="0">
                <a:solidFill>
                  <a:schemeClr val="accent4">
                    <a:lumMod val="75000"/>
                  </a:schemeClr>
                </a:solidFill>
              </a:rPr>
            </a:br>
            <a:endParaRPr lang="ru-RU" sz="2400" dirty="0" smtClean="0">
              <a:solidFill>
                <a:schemeClr val="accent4">
                  <a:lumMod val="75000"/>
                </a:schemeClr>
              </a:solidFill>
            </a:endParaRPr>
          </a:p>
        </p:txBody>
      </p:sp>
      <p:sp>
        <p:nvSpPr>
          <p:cNvPr id="5" name="Rectangle 4"/>
          <p:cNvSpPr txBox="1">
            <a:spLocks noRot="1" noChangeArrowheads="1"/>
          </p:cNvSpPr>
          <p:nvPr/>
        </p:nvSpPr>
        <p:spPr>
          <a:xfrm>
            <a:off x="301625" y="2204864"/>
            <a:ext cx="4194175" cy="3894311"/>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nSpc>
                <a:spcPct val="90000"/>
              </a:lnSpc>
              <a:buFontTx/>
              <a:buNone/>
              <a:defRPr/>
            </a:pPr>
            <a:r>
              <a:rPr lang="ru-RU" sz="2000" dirty="0" smtClean="0"/>
              <a:t>    </a:t>
            </a:r>
            <a:r>
              <a:rPr lang="ru-RU" sz="2600" dirty="0" smtClean="0"/>
              <a:t>Лежа на спине или стоя, дышать только через левую, а потом только через правую ноздрю (при этом правую ноздрю закрывают большим пальцем правой руки, остальные пальцы смотрят вверх, левую ноздрю закрывают мизинцем правой руки). Дыхание медленное, глубокое.</a:t>
            </a:r>
            <a:br>
              <a:rPr lang="ru-RU" sz="2600" dirty="0" smtClean="0"/>
            </a:br>
            <a:r>
              <a:rPr lang="ru-RU" sz="2000" dirty="0" smtClean="0"/>
              <a:t/>
            </a:r>
            <a:br>
              <a:rPr lang="ru-RU" sz="2000" dirty="0" smtClean="0"/>
            </a:br>
            <a:endParaRPr lang="ru-RU" sz="2000" dirty="0" smtClean="0"/>
          </a:p>
        </p:txBody>
      </p:sp>
      <p:pic>
        <p:nvPicPr>
          <p:cNvPr id="2050" name="Picture 2" descr="C:\Users\user\Desktop\фото Кинезеол упр. подг гр\DSCF22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5800" y="1916832"/>
            <a:ext cx="4396680" cy="3960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24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0"/>
                            </p:stCondLst>
                            <p:childTnLst>
                              <p:par>
                                <p:cTn id="10" presetID="47"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anim calcmode="lin" valueType="num">
                                      <p:cBhvr>
                                        <p:cTn id="13"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heel(1)">
                                      <p:cBhvr>
                                        <p:cTn id="19"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Rot="1" noChangeArrowheads="1"/>
          </p:cNvSpPr>
          <p:nvPr>
            <p:ph type="title"/>
          </p:nvPr>
        </p:nvSpPr>
        <p:spPr/>
        <p:txBody>
          <a:bodyPr>
            <a:normAutofit fontScale="90000"/>
          </a:bodyPr>
          <a:lstStyle/>
          <a:p>
            <a:pPr eaLnBrk="1" hangingPunct="1">
              <a:defRPr/>
            </a:pPr>
            <a:r>
              <a:rPr lang="ru-RU" u="sng" dirty="0" smtClean="0">
                <a:solidFill>
                  <a:schemeClr val="accent1">
                    <a:lumMod val="75000"/>
                  </a:schemeClr>
                </a:solidFill>
              </a:rPr>
              <a:t>«Ныряльщик» </a:t>
            </a:r>
            <a:br>
              <a:rPr lang="ru-RU" u="sng" dirty="0" smtClean="0">
                <a:solidFill>
                  <a:schemeClr val="accent1">
                    <a:lumMod val="75000"/>
                  </a:schemeClr>
                </a:solidFill>
              </a:rPr>
            </a:br>
            <a:endParaRPr lang="ru-RU" u="sng" dirty="0" smtClean="0">
              <a:solidFill>
                <a:schemeClr val="accent1">
                  <a:lumMod val="75000"/>
                </a:schemeClr>
              </a:solidFill>
            </a:endParaRPr>
          </a:p>
        </p:txBody>
      </p:sp>
      <p:sp>
        <p:nvSpPr>
          <p:cNvPr id="5" name="Rectangle 9"/>
          <p:cNvSpPr>
            <a:spLocks noGrp="1" noRot="1" noChangeArrowheads="1"/>
          </p:cNvSpPr>
          <p:nvPr>
            <p:ph idx="1"/>
          </p:nvPr>
        </p:nvSpPr>
        <p:spPr>
          <a:xfrm>
            <a:off x="457200" y="1600200"/>
            <a:ext cx="3394720" cy="4525963"/>
          </a:xfrm>
        </p:spPr>
        <p:txBody>
          <a:bodyPr>
            <a:normAutofit fontScale="92500" lnSpcReduction="10000"/>
          </a:bodyPr>
          <a:lstStyle/>
          <a:p>
            <a:pPr eaLnBrk="1" hangingPunct="1">
              <a:lnSpc>
                <a:spcPct val="90000"/>
              </a:lnSpc>
              <a:buFont typeface="Wingdings" pitchFamily="2" charset="2"/>
              <a:buNone/>
              <a:defRPr/>
            </a:pPr>
            <a:r>
              <a:rPr lang="ru-RU" sz="2800" dirty="0" smtClean="0"/>
              <a:t>    </a:t>
            </a:r>
            <a:r>
              <a:rPr lang="ru-RU" sz="2800" dirty="0" smtClean="0">
                <a:latin typeface="Georgia" panose="02040502050405020303" pitchFamily="18" charset="0"/>
              </a:rPr>
              <a:t>Стоя, сделать глубокий вдох, задержать дыхание, при этом закрыть нос пальцами. Присесть, как бы нырнуть в воду. Досчитать до 5 и вынырнуть – открыть нос и сделать выдох.</a:t>
            </a:r>
            <a:br>
              <a:rPr lang="ru-RU" sz="2800" dirty="0" smtClean="0">
                <a:latin typeface="Georgia" panose="02040502050405020303" pitchFamily="18" charset="0"/>
              </a:rPr>
            </a:br>
            <a:endParaRPr lang="ru-RU" sz="2800" dirty="0" smtClean="0">
              <a:latin typeface="Georgia" panose="02040502050405020303" pitchFamily="18" charset="0"/>
            </a:endParaRPr>
          </a:p>
          <a:p>
            <a:pPr eaLnBrk="1" hangingPunct="1">
              <a:lnSpc>
                <a:spcPct val="90000"/>
              </a:lnSpc>
              <a:defRPr/>
            </a:pPr>
            <a:endParaRPr lang="ru-RU" sz="2800" dirty="0" smtClean="0"/>
          </a:p>
        </p:txBody>
      </p:sp>
      <p:pic>
        <p:nvPicPr>
          <p:cNvPr id="3074" name="Picture 2" descr="C:\Users\user\Desktop\фото Кинезеол упр. подг гр\DSCF22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1340769"/>
            <a:ext cx="5220071"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42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47"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anim calcmode="lin" valueType="num">
                                      <p:cBhvr>
                                        <p:cTn id="13"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wheel(1)">
                                      <p:cBhvr>
                                        <p:cTn id="19"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988840"/>
            <a:ext cx="4906888" cy="4137323"/>
          </a:xfrm>
        </p:spPr>
        <p:txBody>
          <a:bodyPr/>
          <a:lstStyle/>
          <a:p>
            <a:pPr marL="0" indent="0">
              <a:buNone/>
            </a:pPr>
            <a:endParaRPr lang="ru-RU" dirty="0"/>
          </a:p>
        </p:txBody>
      </p:sp>
      <p:sp>
        <p:nvSpPr>
          <p:cNvPr id="4" name="Rectangle 2"/>
          <p:cNvSpPr>
            <a:spLocks noGrp="1" noRot="1" noChangeArrowheads="1"/>
          </p:cNvSpPr>
          <p:nvPr>
            <p:ph type="title"/>
          </p:nvPr>
        </p:nvSpPr>
        <p:spPr/>
        <p:txBody>
          <a:bodyPr/>
          <a:lstStyle/>
          <a:p>
            <a:pPr eaLnBrk="1" hangingPunct="1">
              <a:defRPr/>
            </a:pPr>
            <a:r>
              <a:rPr lang="ru-RU" sz="4000" b="1" dirty="0" smtClean="0">
                <a:solidFill>
                  <a:schemeClr val="accent5">
                    <a:lumMod val="75000"/>
                  </a:schemeClr>
                </a:solidFill>
              </a:rPr>
              <a:t>Глазодвигательные упражнения</a:t>
            </a:r>
            <a:r>
              <a:rPr lang="ru-RU" sz="4000" dirty="0" smtClean="0">
                <a:solidFill>
                  <a:schemeClr val="accent5">
                    <a:lumMod val="75000"/>
                  </a:schemeClr>
                </a:solidFill>
              </a:rPr>
              <a:t/>
            </a:r>
            <a:br>
              <a:rPr lang="ru-RU" sz="4000" dirty="0" smtClean="0">
                <a:solidFill>
                  <a:schemeClr val="accent5">
                    <a:lumMod val="75000"/>
                  </a:schemeClr>
                </a:solidFill>
              </a:rPr>
            </a:br>
            <a:r>
              <a:rPr lang="ru-RU" sz="2400" dirty="0" smtClean="0">
                <a:solidFill>
                  <a:schemeClr val="accent5">
                    <a:lumMod val="75000"/>
                  </a:schemeClr>
                </a:solidFill>
              </a:rPr>
              <a:t>позволяют расширить поле зрения, улучшить восприятие</a:t>
            </a:r>
            <a:endParaRPr lang="ru-RU" sz="4000" b="1" dirty="0" smtClean="0">
              <a:solidFill>
                <a:schemeClr val="accent5">
                  <a:lumMod val="75000"/>
                </a:schemeClr>
              </a:solidFill>
            </a:endParaRPr>
          </a:p>
        </p:txBody>
      </p:sp>
      <p:pic>
        <p:nvPicPr>
          <p:cNvPr id="4098" name="Picture 2" descr="C:\Users\user\Desktop\фото Кинезеол упр. подг гр\DSCF22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988840"/>
            <a:ext cx="4331973" cy="396044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txBox="1">
            <a:spLocks noRot="1" noChangeArrowheads="1"/>
          </p:cNvSpPr>
          <p:nvPr/>
        </p:nvSpPr>
        <p:spPr>
          <a:xfrm>
            <a:off x="5436096" y="1676400"/>
            <a:ext cx="3406279" cy="427288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 typeface="Wingdings" pitchFamily="2" charset="2"/>
              <a:buNone/>
              <a:defRPr/>
            </a:pPr>
            <a:r>
              <a:rPr lang="ru-RU" sz="1800" dirty="0" smtClean="0"/>
              <a:t>     </a:t>
            </a:r>
            <a:r>
              <a:rPr lang="ru-RU" sz="2800" u="sng" dirty="0" smtClean="0"/>
              <a:t>Взгляд влево вверх”</a:t>
            </a:r>
            <a:r>
              <a:rPr lang="ru-RU" sz="1800" dirty="0" smtClean="0"/>
              <a:t> Правой рукой зафиксировать голову за подбородок. Взять в левую руку карандаш или ручку и вытянуть ее в сторону вверх под углов в 45 градусов так, чтобы, закрыв левый глаз, правым нельзя было видеть предмет в левой руке. После этого начинают делать упражнение в течение 7 секунд. Смотрят на карандаш в левой руке, затем меняют взгляд на “прямо перед собой”. (7 сек.). Упражнение выполняют 3 раза. Затем карандаш берут в правую руку и упражнение повторяется.</a:t>
            </a:r>
            <a:br>
              <a:rPr lang="ru-RU" sz="1800" dirty="0" smtClean="0"/>
            </a:br>
            <a:endParaRPr lang="ru-RU" sz="1800" dirty="0" smtClean="0"/>
          </a:p>
        </p:txBody>
      </p:sp>
    </p:spTree>
    <p:extLst>
      <p:ext uri="{BB962C8B-B14F-4D97-AF65-F5344CB8AC3E}">
        <p14:creationId xmlns:p14="http://schemas.microsoft.com/office/powerpoint/2010/main" val="358183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anim calcmode="lin" valueType="num">
                                      <p:cBhvr>
                                        <p:cTn id="13" dur="2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heel(1)">
                                      <p:cBhvr>
                                        <p:cTn id="19"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0"/>
            <a:ext cx="10964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txBox="1">
            <a:spLocks noRot="1" noChangeArrowheads="1"/>
          </p:cNvSpPr>
          <p:nvPr/>
        </p:nvSpPr>
        <p:spPr>
          <a:xfrm>
            <a:off x="755576" y="1628800"/>
            <a:ext cx="9361040" cy="47525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itchFamily="2" charset="2"/>
              <a:buNone/>
              <a:defRPr/>
            </a:pPr>
            <a:r>
              <a:rPr lang="ru-RU" sz="3600" u="sng" dirty="0" smtClean="0"/>
              <a:t>“Горизонтальная восьмерка</a:t>
            </a:r>
            <a:r>
              <a:rPr lang="ru-RU" sz="2400" dirty="0" smtClean="0"/>
              <a:t>” Вытянуть перед собой правую руку на уровне глаз, пальцы сжать в кулак, оставив средний и указательный пальцы вытянутыми. Нарисовать в воздухе горизонтальную восьмерку как можно большего размера. Рисовать начинать с центра и следить глазами за кончиками пальцев, не поворачивая головы. Затем подключить язык, т.е. одновременно с глазами следить за движением пальцев хорошо выдвинутым изо рта языком.</a:t>
            </a:r>
            <a:br>
              <a:rPr lang="ru-RU" sz="2400" dirty="0" smtClean="0"/>
            </a:br>
            <a:r>
              <a:rPr lang="ru-RU" sz="3600" u="sng" dirty="0" smtClean="0"/>
              <a:t>“Глаз – путешественник”.</a:t>
            </a:r>
            <a:r>
              <a:rPr lang="ru-RU" sz="2400" dirty="0" smtClean="0"/>
              <a:t> Развесить в разных углах и по стенам класса различные изображения игрушек, животных и т.д. Исходное положение – стоя. Не поворачивая головы найти глазами тот или иной предмет названный учителем.</a:t>
            </a:r>
            <a:br>
              <a:rPr lang="ru-RU" sz="2400" dirty="0" smtClean="0"/>
            </a:br>
            <a:endParaRPr lang="ru-RU" sz="2400" dirty="0" smtClean="0"/>
          </a:p>
          <a:p>
            <a:pPr>
              <a:lnSpc>
                <a:spcPct val="90000"/>
              </a:lnSpc>
              <a:defRPr/>
            </a:pPr>
            <a:endParaRPr lang="ru-RU" sz="2400" dirty="0" smtClean="0"/>
          </a:p>
        </p:txBody>
      </p:sp>
    </p:spTree>
    <p:extLst>
      <p:ext uri="{BB962C8B-B14F-4D97-AF65-F5344CB8AC3E}">
        <p14:creationId xmlns:p14="http://schemas.microsoft.com/office/powerpoint/2010/main" val="348582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marL="0" indent="0">
              <a:buNone/>
            </a:pPr>
            <a:r>
              <a:rPr lang="ru-RU" u="sng" dirty="0"/>
              <a:t>«Паровозик</a:t>
            </a:r>
            <a:r>
              <a:rPr lang="ru-RU" u="sng" dirty="0" smtClean="0"/>
              <a:t>»</a:t>
            </a:r>
          </a:p>
          <a:p>
            <a:pPr marL="0" indent="0">
              <a:buNone/>
            </a:pPr>
            <a:endParaRPr lang="ru-RU" dirty="0"/>
          </a:p>
        </p:txBody>
      </p:sp>
      <p:sp>
        <p:nvSpPr>
          <p:cNvPr id="4" name="Rectangle 2"/>
          <p:cNvSpPr>
            <a:spLocks noGrp="1" noRot="1" noChangeArrowheads="1"/>
          </p:cNvSpPr>
          <p:nvPr>
            <p:ph type="title"/>
          </p:nvPr>
        </p:nvSpPr>
        <p:spPr/>
        <p:txBody>
          <a:bodyPr>
            <a:normAutofit fontScale="90000"/>
          </a:bodyPr>
          <a:lstStyle/>
          <a:p>
            <a:pPr eaLnBrk="1" hangingPunct="1">
              <a:defRPr/>
            </a:pPr>
            <a:r>
              <a:rPr lang="ru-RU" sz="4000" b="1" dirty="0" smtClean="0">
                <a:solidFill>
                  <a:schemeClr val="accent2">
                    <a:lumMod val="75000"/>
                  </a:schemeClr>
                </a:solidFill>
              </a:rPr>
              <a:t>Телесные упражнения</a:t>
            </a:r>
            <a:r>
              <a:rPr lang="ru-RU" sz="4000" dirty="0" smtClean="0">
                <a:solidFill>
                  <a:schemeClr val="accent2">
                    <a:lumMod val="75000"/>
                  </a:schemeClr>
                </a:solidFill>
              </a:rPr>
              <a:t> </a:t>
            </a:r>
            <a:br>
              <a:rPr lang="ru-RU" sz="4000" dirty="0" smtClean="0">
                <a:solidFill>
                  <a:schemeClr val="accent2">
                    <a:lumMod val="75000"/>
                  </a:schemeClr>
                </a:solidFill>
              </a:rPr>
            </a:br>
            <a:r>
              <a:rPr lang="ru-RU" sz="4000" dirty="0" smtClean="0">
                <a:solidFill>
                  <a:schemeClr val="accent2">
                    <a:lumMod val="75000"/>
                  </a:schemeClr>
                </a:solidFill>
              </a:rPr>
              <a:t> </a:t>
            </a:r>
            <a:r>
              <a:rPr lang="ru-RU" sz="2400" dirty="0" smtClean="0">
                <a:solidFill>
                  <a:schemeClr val="accent2">
                    <a:lumMod val="75000"/>
                  </a:schemeClr>
                </a:solidFill>
              </a:rPr>
              <a:t>развивают межполушарное взаимодействие, снимают непроизвольные, непреднамеренные движения и мышечные зажимы</a:t>
            </a:r>
          </a:p>
        </p:txBody>
      </p:sp>
      <p:sp>
        <p:nvSpPr>
          <p:cNvPr id="5" name="Rectangle 5"/>
          <p:cNvSpPr txBox="1">
            <a:spLocks noRot="1" noChangeArrowheads="1"/>
          </p:cNvSpPr>
          <p:nvPr/>
        </p:nvSpPr>
        <p:spPr>
          <a:xfrm>
            <a:off x="301625" y="2276872"/>
            <a:ext cx="4194175" cy="382230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buFont typeface="Wingdings" pitchFamily="2" charset="2"/>
              <a:buNone/>
              <a:defRPr/>
            </a:pPr>
            <a:r>
              <a:rPr lang="ru-RU" sz="2600" dirty="0" smtClean="0"/>
              <a:t>    Правую руку положить под левую ключицу, одновременно делая 10 кругов согнутой в локтевом суставе левой рукой и плечом вперед, затем столько же назад. Поменять положение рук и повторить упражнение.</a:t>
            </a:r>
            <a:br>
              <a:rPr lang="ru-RU" sz="2600" dirty="0" smtClean="0"/>
            </a:br>
            <a:endParaRPr lang="ru-RU" sz="2600" dirty="0" smtClean="0"/>
          </a:p>
          <a:p>
            <a:pPr>
              <a:lnSpc>
                <a:spcPct val="90000"/>
              </a:lnSpc>
              <a:defRPr/>
            </a:pPr>
            <a:endParaRPr lang="ru-RU" sz="2600" dirty="0" smtClean="0"/>
          </a:p>
        </p:txBody>
      </p:sp>
      <p:pic>
        <p:nvPicPr>
          <p:cNvPr id="5122" name="Picture 2" descr="C:\Users\user\Desktop\фото Кинезеол упр. подг гр\DSCF22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0" y="1916832"/>
            <a:ext cx="4324672" cy="3861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21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anim calcmode="lin" valueType="num">
                                      <p:cBhvr>
                                        <p:cTn id="13"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Effect transition="in" filter="wheel(1)">
                                      <p:cBhvr>
                                        <p:cTn id="19"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600200"/>
            <a:ext cx="5002899" cy="4525963"/>
          </a:xfrm>
        </p:spPr>
        <p:txBody>
          <a:bodyPr/>
          <a:lstStyle/>
          <a:p>
            <a:endParaRPr lang="ru-RU" dirty="0"/>
          </a:p>
        </p:txBody>
      </p:sp>
      <p:sp>
        <p:nvSpPr>
          <p:cNvPr id="4" name="Rectangle 4"/>
          <p:cNvSpPr>
            <a:spLocks noGrp="1" noRot="1" noChangeArrowheads="1"/>
          </p:cNvSpPr>
          <p:nvPr>
            <p:ph type="title"/>
          </p:nvPr>
        </p:nvSpPr>
        <p:spPr/>
        <p:txBody>
          <a:bodyPr/>
          <a:lstStyle/>
          <a:p>
            <a:pPr eaLnBrk="1" hangingPunct="1">
              <a:defRPr/>
            </a:pPr>
            <a:r>
              <a:rPr lang="ru-RU" dirty="0" smtClean="0">
                <a:solidFill>
                  <a:schemeClr val="accent5">
                    <a:lumMod val="60000"/>
                    <a:lumOff val="40000"/>
                  </a:schemeClr>
                </a:solidFill>
              </a:rPr>
              <a:t>«</a:t>
            </a:r>
            <a:r>
              <a:rPr lang="ru-RU" u="sng" dirty="0" smtClean="0">
                <a:solidFill>
                  <a:schemeClr val="accent5">
                    <a:lumMod val="60000"/>
                    <a:lumOff val="40000"/>
                  </a:schemeClr>
                </a:solidFill>
              </a:rPr>
              <a:t>Ухо-нос</a:t>
            </a:r>
            <a:r>
              <a:rPr lang="ru-RU" b="1" i="1" u="sng" dirty="0" smtClean="0">
                <a:solidFill>
                  <a:schemeClr val="accent5">
                    <a:lumMod val="60000"/>
                    <a:lumOff val="40000"/>
                  </a:schemeClr>
                </a:solidFill>
              </a:rPr>
              <a:t>»</a:t>
            </a:r>
            <a:endParaRPr lang="ru-RU" dirty="0" smtClean="0">
              <a:solidFill>
                <a:schemeClr val="accent5">
                  <a:lumMod val="60000"/>
                  <a:lumOff val="40000"/>
                </a:schemeClr>
              </a:solidFill>
            </a:endParaRPr>
          </a:p>
        </p:txBody>
      </p:sp>
      <p:pic>
        <p:nvPicPr>
          <p:cNvPr id="6146" name="Picture 2" descr="C:\Users\user\Desktop\фото Кинезеол упр. подг гр\DSCF22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628800"/>
            <a:ext cx="4920547" cy="4464496"/>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980047" y="1628800"/>
            <a:ext cx="2912431" cy="4524315"/>
          </a:xfrm>
          <a:prstGeom prst="rect">
            <a:avLst/>
          </a:prstGeom>
        </p:spPr>
        <p:txBody>
          <a:bodyPr wrap="square">
            <a:spAutoFit/>
          </a:bodyPr>
          <a:lstStyle/>
          <a:p>
            <a:r>
              <a:rPr lang="ru-RU" sz="2400" dirty="0"/>
              <a:t>Левой рукой берёмся за кончик носа, а правой - за противоположное ухо, т.е. левое. Одновременно отпустите ухо и нос, хлопните в ладоши, поменяйте положение рук "с точностью до наоборот</a:t>
            </a:r>
          </a:p>
        </p:txBody>
      </p:sp>
    </p:spTree>
    <p:extLst>
      <p:ext uri="{BB962C8B-B14F-4D97-AF65-F5344CB8AC3E}">
        <p14:creationId xmlns:p14="http://schemas.microsoft.com/office/powerpoint/2010/main" val="324002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wheel(1)">
                                      <p:cBhvr>
                                        <p:cTn id="13"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p:txBody>
          <a:bodyPr>
            <a:normAutofit fontScale="90000"/>
          </a:bodyPr>
          <a:lstStyle/>
          <a:p>
            <a:pPr eaLnBrk="1" hangingPunct="1">
              <a:defRPr/>
            </a:pPr>
            <a:r>
              <a:rPr lang="ru-RU" sz="4000" b="1" dirty="0" smtClean="0">
                <a:solidFill>
                  <a:schemeClr val="accent4">
                    <a:lumMod val="75000"/>
                  </a:schemeClr>
                </a:solidFill>
              </a:rPr>
              <a:t>Упражнения для развития мелкой моторики</a:t>
            </a:r>
            <a:r>
              <a:rPr lang="ru-RU" sz="4000" dirty="0" smtClean="0">
                <a:solidFill>
                  <a:schemeClr val="accent4">
                    <a:lumMod val="75000"/>
                  </a:schemeClr>
                </a:solidFill>
              </a:rPr>
              <a:t> </a:t>
            </a:r>
            <a:endParaRPr lang="ru-RU" sz="4000" b="1" dirty="0" smtClean="0">
              <a:solidFill>
                <a:schemeClr val="accent4">
                  <a:lumMod val="75000"/>
                </a:schemeClr>
              </a:solidFill>
            </a:endParaRPr>
          </a:p>
        </p:txBody>
      </p:sp>
      <p:sp>
        <p:nvSpPr>
          <p:cNvPr id="5" name="Rectangle 3"/>
          <p:cNvSpPr>
            <a:spLocks noGrp="1" noRot="1" noChangeArrowheads="1"/>
          </p:cNvSpPr>
          <p:nvPr>
            <p:ph idx="1"/>
          </p:nvPr>
        </p:nvSpPr>
        <p:spPr>
          <a:xfrm>
            <a:off x="323528" y="1772816"/>
            <a:ext cx="4392488" cy="4525963"/>
          </a:xfrm>
        </p:spPr>
        <p:txBody>
          <a:bodyPr>
            <a:normAutofit fontScale="92500" lnSpcReduction="10000"/>
          </a:bodyPr>
          <a:lstStyle/>
          <a:p>
            <a:pPr algn="ctr">
              <a:lnSpc>
                <a:spcPct val="80000"/>
              </a:lnSpc>
              <a:buNone/>
              <a:defRPr/>
            </a:pPr>
            <a:r>
              <a:rPr lang="ru-RU" sz="4300" u="sng" dirty="0"/>
              <a:t>«Лезгинка»</a:t>
            </a:r>
            <a:endParaRPr lang="ru-RU" sz="4300" b="1" u="sng" dirty="0" smtClean="0"/>
          </a:p>
          <a:p>
            <a:pPr algn="ctr">
              <a:lnSpc>
                <a:spcPct val="80000"/>
              </a:lnSpc>
              <a:buNone/>
              <a:defRPr/>
            </a:pPr>
            <a:r>
              <a:rPr lang="ru-RU" sz="2400" dirty="0">
                <a:latin typeface="Georgia" panose="02040502050405020303" pitchFamily="18" charset="0"/>
              </a:rPr>
              <a:t>Левую руку сложите в кулак, большой палец отставьте в сторону, кулак разверните пальцами к себе. Правой рукой прямой ладонью в горизонтальном положении прикоснитесь к мизинцу левой. После этого одновременно смените положение правой и левой рук в течение 6—8 смен позиций. Добивайтесь высокой скорости смены положений.</a:t>
            </a:r>
          </a:p>
          <a:p>
            <a:pPr algn="ctr" eaLnBrk="1" hangingPunct="1">
              <a:lnSpc>
                <a:spcPct val="80000"/>
              </a:lnSpc>
              <a:buFont typeface="Wingdings" pitchFamily="2" charset="2"/>
              <a:buNone/>
              <a:defRPr/>
            </a:pPr>
            <a:endParaRPr lang="ru-RU" sz="2400" b="1" u="sng" dirty="0" smtClean="0">
              <a:latin typeface="Georgia" panose="02040502050405020303" pitchFamily="18" charset="0"/>
            </a:endParaRPr>
          </a:p>
          <a:p>
            <a:pPr algn="ctr" eaLnBrk="1" hangingPunct="1">
              <a:lnSpc>
                <a:spcPct val="80000"/>
              </a:lnSpc>
              <a:buFont typeface="Wingdings" pitchFamily="2" charset="2"/>
              <a:buNone/>
              <a:defRPr/>
            </a:pPr>
            <a:r>
              <a:rPr lang="ru-RU" sz="2400" b="1" u="sng" dirty="0" smtClean="0">
                <a:latin typeface="Georgia" panose="02040502050405020303" pitchFamily="18" charset="0"/>
              </a:rPr>
              <a:t>  </a:t>
            </a:r>
            <a:endParaRPr lang="ru-RU" sz="2400" dirty="0" smtClean="0">
              <a:latin typeface="Georgia" panose="02040502050405020303" pitchFamily="18" charset="0"/>
            </a:endParaRPr>
          </a:p>
        </p:txBody>
      </p:sp>
      <p:pic>
        <p:nvPicPr>
          <p:cNvPr id="7170" name="Picture 2" descr="C:\Users\user\Desktop\фото Кинезеол упр. подг гр\DSCF224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1844824"/>
            <a:ext cx="4032448" cy="3838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21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7"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anim calcmode="lin" valueType="num">
                                      <p:cBhvr>
                                        <p:cTn id="13"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2000"/>
                                        <p:tgtEl>
                                          <p:spTgt spid="5">
                                            <p:txEl>
                                              <p:pRg st="1" end="1"/>
                                            </p:txEl>
                                          </p:spTgt>
                                        </p:tgtEl>
                                      </p:cBhvr>
                                    </p:animEffect>
                                    <p:anim calcmode="lin" valueType="num">
                                      <p:cBhvr>
                                        <p:cTn id="20" dur="2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2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7" presetClass="entr" presetSubtype="0" fill="hold" grpId="0" nodeType="after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Effect transition="in" filter="fade">
                                      <p:cBhvr>
                                        <p:cTn id="25" dur="2000"/>
                                        <p:tgtEl>
                                          <p:spTgt spid="5">
                                            <p:txEl>
                                              <p:pRg st="3" end="3"/>
                                            </p:txEl>
                                          </p:spTgt>
                                        </p:tgtEl>
                                      </p:cBhvr>
                                    </p:animEffect>
                                    <p:anim calcmode="lin" valueType="num">
                                      <p:cBhvr>
                                        <p:cTn id="26"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7" dur="2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7170"/>
                                        </p:tgtEl>
                                        <p:attrNameLst>
                                          <p:attrName>style.visibility</p:attrName>
                                        </p:attrNameLst>
                                      </p:cBhvr>
                                      <p:to>
                                        <p:strVal val="visible"/>
                                      </p:to>
                                    </p:set>
                                    <p:animEffect transition="in" filter="wheel(1)">
                                      <p:cBhvr>
                                        <p:cTn id="32"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1628800"/>
            <a:ext cx="6059016" cy="4525963"/>
          </a:xfrm>
        </p:spPr>
        <p:txBody>
          <a:bodyPr>
            <a:normAutofit fontScale="25000" lnSpcReduction="20000"/>
          </a:bodyPr>
          <a:lstStyle/>
          <a:p>
            <a:pPr marL="0" indent="0">
              <a:buNone/>
            </a:pPr>
            <a:r>
              <a:rPr lang="ru-RU" b="1" dirty="0" smtClean="0"/>
              <a:t>              </a:t>
            </a:r>
            <a:r>
              <a:rPr lang="ru-RU" sz="7200" b="1" dirty="0" smtClean="0">
                <a:latin typeface="Georgia" panose="02040502050405020303" pitchFamily="18" charset="0"/>
              </a:rPr>
              <a:t>Путешествие </a:t>
            </a:r>
            <a:r>
              <a:rPr lang="ru-RU" sz="7200" b="1" dirty="0">
                <a:latin typeface="Georgia" panose="02040502050405020303" pitchFamily="18" charset="0"/>
              </a:rPr>
              <a:t>на </a:t>
            </a:r>
            <a:r>
              <a:rPr lang="ru-RU" sz="7200" b="1" dirty="0" smtClean="0">
                <a:latin typeface="Georgia" panose="02040502050405020303" pitchFamily="18" charset="0"/>
              </a:rPr>
              <a:t>облаке</a:t>
            </a:r>
            <a:endParaRPr lang="ru-RU" sz="6400" b="1" dirty="0" smtClean="0">
              <a:latin typeface="Georgia" panose="02040502050405020303" pitchFamily="18" charset="0"/>
            </a:endParaRPr>
          </a:p>
          <a:p>
            <a:r>
              <a:rPr lang="ru-RU" sz="6400" dirty="0" smtClean="0">
                <a:latin typeface="Georgia" panose="02040502050405020303" pitchFamily="18" charset="0"/>
              </a:rPr>
              <a:t> </a:t>
            </a:r>
            <a:r>
              <a:rPr lang="ru-RU" sz="6400" dirty="0">
                <a:latin typeface="Georgia" panose="02040502050405020303" pitchFamily="18" charset="0"/>
              </a:rPr>
              <a:t>Сядьте удобнее и закройте глаза. Два – три раза глубоко вдохните и выдохните… Я хочу пригласить вас в путешествие на облаке. Прыгните на белое пушистое облако, похожее на мягкую гору из пухлых подушек. Почувствуй, как ваши ноги, спина, попка удобно расположились на этой большой облачной подушке. Теперь начинается путешествие. Облако медленно поднимается в синее небо. Чувствуете, как ветер овевает ваши лица? Здесь, высоко в небе, все спокойно и тихо. Пусть облако перенесет вас сейчас в такое место, где вы будете счастливы. Постарайтесь мысленно увидеть это место как можно более точно. Здесь вы чувствуете себя совершенно спокойно и счастливо. Здесь может произойти что – </a:t>
            </a:r>
            <a:r>
              <a:rPr lang="ru-RU" sz="6400" dirty="0" err="1">
                <a:latin typeface="Georgia" panose="02040502050405020303" pitchFamily="18" charset="0"/>
              </a:rPr>
              <a:t>нибудь</a:t>
            </a:r>
            <a:r>
              <a:rPr lang="ru-RU" sz="6400" dirty="0">
                <a:latin typeface="Georgia" panose="02040502050405020303" pitchFamily="18" charset="0"/>
              </a:rPr>
              <a:t> чудесное и волшебное… Теперь вы снова на своем облаке, и оно везет вас назад, на ваше место в классе. Слезьте с облака и поблагодарите его за то, что оно так хорошо вас покатало. Теперь понаблюдайте, как оно медленно растает в воздухе. Потянитесь, выпрямитесь и снова будьте бодрыми, свежими и внимательными.</a:t>
            </a:r>
          </a:p>
          <a:p>
            <a:r>
              <a:rPr lang="ru-RU" sz="6400" dirty="0">
                <a:latin typeface="Georgia" panose="02040502050405020303" pitchFamily="18" charset="0"/>
              </a:rPr>
              <a:t> </a:t>
            </a:r>
          </a:p>
          <a:p>
            <a:pPr marL="0" indent="0">
              <a:buNone/>
            </a:pPr>
            <a:endParaRPr lang="ru-RU" sz="5600" dirty="0">
              <a:latin typeface="Georgia" panose="02040502050405020303" pitchFamily="18" charset="0"/>
            </a:endParaRPr>
          </a:p>
        </p:txBody>
      </p:sp>
      <p:sp>
        <p:nvSpPr>
          <p:cNvPr id="4" name="Rectangle 2"/>
          <p:cNvSpPr>
            <a:spLocks noGrp="1" noRot="1" noChangeArrowheads="1"/>
          </p:cNvSpPr>
          <p:nvPr>
            <p:ph type="title"/>
          </p:nvPr>
        </p:nvSpPr>
        <p:spPr/>
        <p:txBody>
          <a:bodyPr>
            <a:normAutofit fontScale="90000"/>
          </a:bodyPr>
          <a:lstStyle/>
          <a:p>
            <a:pPr eaLnBrk="1" hangingPunct="1">
              <a:defRPr/>
            </a:pPr>
            <a:r>
              <a:rPr lang="ru-RU" b="1" dirty="0" smtClean="0">
                <a:solidFill>
                  <a:schemeClr val="accent5">
                    <a:lumMod val="60000"/>
                    <a:lumOff val="40000"/>
                  </a:schemeClr>
                </a:solidFill>
              </a:rPr>
              <a:t>Упражнения на релаксацию</a:t>
            </a:r>
            <a:r>
              <a:rPr lang="ru-RU" i="1" u="sng" dirty="0" smtClean="0">
                <a:solidFill>
                  <a:schemeClr val="accent5">
                    <a:lumMod val="60000"/>
                    <a:lumOff val="40000"/>
                  </a:schemeClr>
                </a:solidFill>
              </a:rPr>
              <a:t> </a:t>
            </a:r>
            <a:r>
              <a:rPr lang="ru-RU" dirty="0" smtClean="0">
                <a:solidFill>
                  <a:schemeClr val="accent5">
                    <a:lumMod val="60000"/>
                    <a:lumOff val="40000"/>
                  </a:schemeClr>
                </a:solidFill>
              </a:rPr>
              <a:t> </a:t>
            </a:r>
            <a:r>
              <a:rPr lang="ru-RU" sz="2800" dirty="0" smtClean="0">
                <a:solidFill>
                  <a:schemeClr val="accent5">
                    <a:lumMod val="60000"/>
                    <a:lumOff val="40000"/>
                  </a:schemeClr>
                </a:solidFill>
              </a:rPr>
              <a:t>способствуют расслаблению, снятию напряжения</a:t>
            </a:r>
          </a:p>
        </p:txBody>
      </p:sp>
      <p:pic>
        <p:nvPicPr>
          <p:cNvPr id="9218" name="Picture 2" descr="C:\Users\user\Desktop\фото Кинезеол упр. подг гр\DSCF22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2204863"/>
            <a:ext cx="2592288" cy="3007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35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9218"/>
                                        </p:tgtEl>
                                        <p:attrNameLst>
                                          <p:attrName>style.visibility</p:attrName>
                                        </p:attrNameLst>
                                      </p:cBhvr>
                                      <p:to>
                                        <p:strVal val="visible"/>
                                      </p:to>
                                    </p:set>
                                    <p:animEffect transition="in" filter="wheel(1)">
                                      <p:cBhvr>
                                        <p:cTn id="13"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er\Desktop\фото Кинезеол упр. подг гр\DSCF22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1400" y="1772816"/>
            <a:ext cx="5063048" cy="43384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p:cNvSpPr>
            <a:spLocks noGrp="1" noRot="1" noChangeArrowheads="1"/>
          </p:cNvSpPr>
          <p:nvPr>
            <p:ph type="title"/>
          </p:nvPr>
        </p:nvSpPr>
        <p:spPr/>
        <p:txBody>
          <a:bodyPr/>
          <a:lstStyle/>
          <a:p>
            <a:pPr eaLnBrk="1" hangingPunct="1">
              <a:defRPr/>
            </a:pPr>
            <a:r>
              <a:rPr lang="ru-RU" b="1" dirty="0" smtClean="0">
                <a:solidFill>
                  <a:schemeClr val="tx2">
                    <a:lumMod val="60000"/>
                    <a:lumOff val="40000"/>
                  </a:schemeClr>
                </a:solidFill>
              </a:rPr>
              <a:t>Массаж</a:t>
            </a:r>
          </a:p>
        </p:txBody>
      </p:sp>
      <p:sp>
        <p:nvSpPr>
          <p:cNvPr id="6" name="Rectangle 5"/>
          <p:cNvSpPr>
            <a:spLocks noGrp="1" noRot="1" noChangeArrowheads="1"/>
          </p:cNvSpPr>
          <p:nvPr>
            <p:ph idx="1"/>
          </p:nvPr>
        </p:nvSpPr>
        <p:spPr>
          <a:xfrm>
            <a:off x="457200" y="1916832"/>
            <a:ext cx="2746648" cy="4209331"/>
          </a:xfrm>
        </p:spPr>
        <p:txBody>
          <a:bodyPr>
            <a:normAutofit lnSpcReduction="10000"/>
          </a:bodyPr>
          <a:lstStyle/>
          <a:p>
            <a:pPr eaLnBrk="1" hangingPunct="1">
              <a:buFont typeface="Wingdings" pitchFamily="2" charset="2"/>
              <a:buNone/>
              <a:defRPr/>
            </a:pPr>
            <a:r>
              <a:rPr lang="ru-RU" sz="2400" dirty="0" smtClean="0"/>
              <a:t>   Оттянуть уши вперед, затем назад, медленно считая до 10. Начать упражнение с открытыми глазами, затем с закрытыми. Повторить 7 раз.</a:t>
            </a:r>
            <a:br>
              <a:rPr lang="ru-RU" sz="2400" dirty="0" smtClean="0"/>
            </a:br>
            <a:endParaRPr lang="ru-RU" sz="2400" dirty="0" smtClean="0"/>
          </a:p>
        </p:txBody>
      </p:sp>
    </p:spTree>
    <p:extLst>
      <p:ext uri="{BB962C8B-B14F-4D97-AF65-F5344CB8AC3E}">
        <p14:creationId xmlns:p14="http://schemas.microsoft.com/office/powerpoint/2010/main" val="135629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7"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anim calcmode="lin" valueType="num">
                                      <p:cBhvr>
                                        <p:cTn id="13"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animEffect transition="in" filter="wheel(1)">
                                      <p:cBhvr>
                                        <p:cTn id="19" dur="20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6313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Rot="1" noChangeArrowheads="1"/>
          </p:cNvSpPr>
          <p:nvPr/>
        </p:nvSpPr>
        <p:spPr>
          <a:xfrm>
            <a:off x="301625" y="228600"/>
            <a:ext cx="8510588" cy="132556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b="1" dirty="0" smtClean="0">
                <a:latin typeface="Georgia" panose="02040502050405020303" pitchFamily="18" charset="0"/>
              </a:rPr>
              <a:t>Вывод:</a:t>
            </a:r>
          </a:p>
        </p:txBody>
      </p:sp>
      <p:sp>
        <p:nvSpPr>
          <p:cNvPr id="6" name="Rectangle 3"/>
          <p:cNvSpPr txBox="1">
            <a:spLocks noRot="1" noChangeArrowheads="1"/>
          </p:cNvSpPr>
          <p:nvPr/>
        </p:nvSpPr>
        <p:spPr>
          <a:xfrm>
            <a:off x="301625" y="1676400"/>
            <a:ext cx="8540750" cy="442277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 typeface="Wingdings" pitchFamily="2" charset="2"/>
              <a:buNone/>
              <a:defRPr/>
            </a:pPr>
            <a:r>
              <a:rPr lang="ru-RU" sz="3700" dirty="0" smtClean="0"/>
              <a:t>  </a:t>
            </a:r>
            <a:r>
              <a:rPr lang="ru-RU" sz="3700" b="1" dirty="0" err="1" smtClean="0"/>
              <a:t>Кинезиологические</a:t>
            </a:r>
            <a:r>
              <a:rPr lang="ru-RU" sz="3700" b="1" dirty="0" smtClean="0"/>
              <a:t> занятия способствуют развитию межполушарной специализации и межполушарного взаимодействия, что является базой для формирования способностей, памяти, речи, мышления и моторики  дошкольников.</a:t>
            </a:r>
          </a:p>
          <a:p>
            <a:pPr>
              <a:lnSpc>
                <a:spcPct val="90000"/>
              </a:lnSpc>
              <a:defRPr/>
            </a:pPr>
            <a:endParaRPr lang="ru-RU" sz="2800" b="1" dirty="0" smtClean="0"/>
          </a:p>
        </p:txBody>
      </p:sp>
    </p:spTree>
    <p:extLst>
      <p:ext uri="{BB962C8B-B14F-4D97-AF65-F5344CB8AC3E}">
        <p14:creationId xmlns:p14="http://schemas.microsoft.com/office/powerpoint/2010/main" val="193405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anim calcmode="lin" valueType="num">
                                      <p:cBhvr>
                                        <p:cTn id="13" dur="2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5" descr="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Rot="1" noChangeArrowheads="1"/>
          </p:cNvSpPr>
          <p:nvPr/>
        </p:nvSpPr>
        <p:spPr>
          <a:xfrm>
            <a:off x="457200" y="0"/>
            <a:ext cx="8229600" cy="685800"/>
          </a:xfrm>
          <a:prstGeom prst="rect">
            <a:avLst/>
          </a:prstGeom>
        </p:spPr>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4000" dirty="0" smtClean="0">
                <a:solidFill>
                  <a:schemeClr val="tx1">
                    <a:lumMod val="85000"/>
                    <a:lumOff val="15000"/>
                  </a:schemeClr>
                </a:solidFill>
              </a:rPr>
              <a:t>Рекомендации по применению:</a:t>
            </a:r>
          </a:p>
        </p:txBody>
      </p:sp>
      <p:sp>
        <p:nvSpPr>
          <p:cNvPr id="6" name="Rectangle 3"/>
          <p:cNvSpPr txBox="1">
            <a:spLocks noRot="1" noChangeArrowheads="1"/>
          </p:cNvSpPr>
          <p:nvPr/>
        </p:nvSpPr>
        <p:spPr>
          <a:xfrm>
            <a:off x="457200" y="980728"/>
            <a:ext cx="8229600" cy="54102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r>
              <a:rPr lang="ru-RU" sz="2000" b="1" dirty="0" smtClean="0">
                <a:latin typeface="Georgia" panose="02040502050405020303" pitchFamily="18" charset="0"/>
              </a:rPr>
              <a:t>Доброжелательная обстановка</a:t>
            </a:r>
          </a:p>
          <a:p>
            <a:pPr>
              <a:lnSpc>
                <a:spcPct val="90000"/>
              </a:lnSpc>
              <a:defRPr/>
            </a:pPr>
            <a:r>
              <a:rPr lang="ru-RU" sz="2000" b="1" dirty="0" smtClean="0">
                <a:latin typeface="Georgia" panose="02040502050405020303" pitchFamily="18" charset="0"/>
              </a:rPr>
              <a:t>Систематичность</a:t>
            </a:r>
          </a:p>
          <a:p>
            <a:pPr>
              <a:lnSpc>
                <a:spcPct val="90000"/>
              </a:lnSpc>
              <a:defRPr/>
            </a:pPr>
            <a:r>
              <a:rPr lang="ru-RU" sz="2000" b="1" dirty="0" smtClean="0">
                <a:latin typeface="Georgia" panose="02040502050405020303" pitchFamily="18" charset="0"/>
              </a:rPr>
              <a:t>Усложнение и наращивание темпа заданий</a:t>
            </a:r>
          </a:p>
          <a:p>
            <a:pPr>
              <a:lnSpc>
                <a:spcPct val="90000"/>
              </a:lnSpc>
              <a:defRPr/>
            </a:pPr>
            <a:r>
              <a:rPr lang="ru-RU" sz="2000" b="1" dirty="0" smtClean="0">
                <a:latin typeface="Georgia" panose="02040502050405020303" pitchFamily="18" charset="0"/>
              </a:rPr>
              <a:t>Точность выполнения движений и приемов</a:t>
            </a:r>
          </a:p>
          <a:p>
            <a:pPr>
              <a:lnSpc>
                <a:spcPct val="90000"/>
              </a:lnSpc>
              <a:defRPr/>
            </a:pPr>
            <a:r>
              <a:rPr lang="ru-RU" sz="2000" b="1" dirty="0" smtClean="0">
                <a:latin typeface="Georgia" panose="02040502050405020303" pitchFamily="18" charset="0"/>
              </a:rPr>
              <a:t>Использование разнотипных и однотипных движений рук</a:t>
            </a:r>
          </a:p>
          <a:p>
            <a:pPr>
              <a:lnSpc>
                <a:spcPct val="90000"/>
              </a:lnSpc>
              <a:defRPr/>
            </a:pPr>
            <a:r>
              <a:rPr lang="ru-RU" sz="2000" b="1" dirty="0" smtClean="0">
                <a:latin typeface="Georgia" panose="02040502050405020303" pitchFamily="18" charset="0"/>
              </a:rPr>
              <a:t>Включение всех  5 пальцев каждой руки</a:t>
            </a:r>
          </a:p>
          <a:p>
            <a:pPr>
              <a:lnSpc>
                <a:spcPct val="90000"/>
              </a:lnSpc>
              <a:defRPr/>
            </a:pPr>
            <a:r>
              <a:rPr lang="ru-RU" sz="2000" b="1" dirty="0" smtClean="0">
                <a:latin typeface="Georgia" panose="02040502050405020303" pitchFamily="18" charset="0"/>
              </a:rPr>
              <a:t>Использование  движений  на сжатие, растяжение  и расслабление мышц</a:t>
            </a:r>
          </a:p>
          <a:p>
            <a:pPr>
              <a:lnSpc>
                <a:spcPct val="90000"/>
              </a:lnSpc>
              <a:defRPr/>
            </a:pPr>
            <a:r>
              <a:rPr lang="ru-RU" sz="2000" b="1" dirty="0" smtClean="0">
                <a:latin typeface="Georgia" panose="02040502050405020303" pitchFamily="18" charset="0"/>
              </a:rPr>
              <a:t>Применение упражнений на занятиях и в свободное время</a:t>
            </a:r>
          </a:p>
          <a:p>
            <a:pPr>
              <a:lnSpc>
                <a:spcPct val="90000"/>
              </a:lnSpc>
              <a:defRPr/>
            </a:pPr>
            <a:r>
              <a:rPr lang="ru-RU" sz="2000" b="1" dirty="0" smtClean="0">
                <a:latin typeface="Georgia" panose="02040502050405020303" pitchFamily="18" charset="0"/>
              </a:rPr>
              <a:t>Проведение </a:t>
            </a:r>
            <a:r>
              <a:rPr lang="ru-RU" sz="2000" b="1" dirty="0" err="1" smtClean="0">
                <a:latin typeface="Georgia" panose="02040502050405020303" pitchFamily="18" charset="0"/>
              </a:rPr>
              <a:t>кинезиологических</a:t>
            </a:r>
            <a:r>
              <a:rPr lang="ru-RU" sz="2000" b="1" dirty="0" smtClean="0">
                <a:latin typeface="Georgia" panose="02040502050405020303" pitchFamily="18" charset="0"/>
              </a:rPr>
              <a:t> упражнений перед интенсивной умственной нагрузкой.</a:t>
            </a:r>
          </a:p>
          <a:p>
            <a:pPr>
              <a:lnSpc>
                <a:spcPct val="90000"/>
              </a:lnSpc>
              <a:defRPr/>
            </a:pPr>
            <a:r>
              <a:rPr lang="ru-RU" sz="2000" b="1" dirty="0" smtClean="0">
                <a:latin typeface="Georgia" panose="02040502050405020303" pitchFamily="18" charset="0"/>
              </a:rPr>
              <a:t>Продолжительность занятий от 5-10  до  20 – 35 минут в день, в зависимости от возраста.</a:t>
            </a:r>
          </a:p>
          <a:p>
            <a:pPr>
              <a:lnSpc>
                <a:spcPct val="90000"/>
              </a:lnSpc>
              <a:defRPr/>
            </a:pPr>
            <a:r>
              <a:rPr lang="ru-RU" sz="2000" b="1" dirty="0" smtClean="0">
                <a:latin typeface="Georgia" panose="02040502050405020303" pitchFamily="18" charset="0"/>
              </a:rPr>
              <a:t>Упражнения можно проводить только в том случае, если идет стандартная учебная работа. Творческую деятельность прерывать нецелесообразно</a:t>
            </a:r>
          </a:p>
          <a:p>
            <a:pPr>
              <a:lnSpc>
                <a:spcPct val="90000"/>
              </a:lnSpc>
              <a:defRPr/>
            </a:pPr>
            <a:endParaRPr lang="ru-RU" sz="2000" dirty="0" smtClean="0"/>
          </a:p>
          <a:p>
            <a:pPr>
              <a:lnSpc>
                <a:spcPct val="90000"/>
              </a:lnSpc>
              <a:buFont typeface="Wingdings" pitchFamily="2" charset="2"/>
              <a:buNone/>
              <a:defRPr/>
            </a:pPr>
            <a:endParaRPr lang="ru-RU" sz="2000" dirty="0" smtClean="0"/>
          </a:p>
        </p:txBody>
      </p:sp>
    </p:spTree>
    <p:extLst>
      <p:ext uri="{BB962C8B-B14F-4D97-AF65-F5344CB8AC3E}">
        <p14:creationId xmlns:p14="http://schemas.microsoft.com/office/powerpoint/2010/main" val="411518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10964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2012540" y="2276870"/>
            <a:ext cx="6946132" cy="769441"/>
          </a:xfrm>
          <a:prstGeom prst="rect">
            <a:avLst/>
          </a:prstGeom>
        </p:spPr>
        <p:txBody>
          <a:bodyPr wrap="none">
            <a:spAutoFit/>
          </a:bodyPr>
          <a:lstStyle/>
          <a:p>
            <a:r>
              <a:rPr lang="ru-RU" sz="4400" b="1" dirty="0">
                <a:latin typeface="Georgia" panose="02040502050405020303" pitchFamily="18" charset="0"/>
              </a:rPr>
              <a:t>Спасибо за внимание!</a:t>
            </a:r>
          </a:p>
        </p:txBody>
      </p:sp>
      <p:pic>
        <p:nvPicPr>
          <p:cNvPr id="6" name="Picture 55" descr="C:\Users\алла\Desktop\др организация\анимац\5cef8f417688352c6ee20b336a31bbd2.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386173"/>
            <a:ext cx="4680520" cy="348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680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236</TotalTime>
  <Words>1339</Words>
  <Application>Microsoft Office PowerPoint</Application>
  <PresentationFormat>Экран (4:3)</PresentationFormat>
  <Paragraphs>158</Paragraphs>
  <Slides>26</Slides>
  <Notes>7</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«ГИМНАСТИКА МОЗГА - КЛЮЧ К РАЗВИТИЮ СПОСОБНОСТЕЙ РЕБЁНКА»</vt:lpstr>
      <vt:lpstr>Презентация PowerPoint</vt:lpstr>
      <vt:lpstr>Презентация PowerPoint</vt:lpstr>
      <vt:lpstr>Презентация PowerPoint</vt:lpstr>
      <vt:lpstr>Презентация PowerPoint</vt:lpstr>
      <vt:lpstr>КИНЕЗИОЛОГИЯ ОТНОСИТСЯ К ЗДОРОВЬЕСБЕРЕГАЮЩЕЙ ТЕХНОЛОГИИ</vt:lpstr>
      <vt:lpstr>Презентация PowerPoint</vt:lpstr>
      <vt:lpstr>Растяжки  нормализуют гипертонус и гипотонус  </vt:lpstr>
      <vt:lpstr>«Дерево»</vt:lpstr>
      <vt:lpstr>Дыхательные упражнения улучшают ритмику организма, развивают самоконтроль и произвольность </vt:lpstr>
      <vt:lpstr>«Ныряльщик»  </vt:lpstr>
      <vt:lpstr>Глазодвигательные упражнения позволяют расширить поле зрения, улучшить восприятие</vt:lpstr>
      <vt:lpstr>Презентация PowerPoint</vt:lpstr>
      <vt:lpstr>Телесные упражнения   развивают межполушарное взаимодействие, снимают непроизвольные, непреднамеренные движения и мышечные зажимы</vt:lpstr>
      <vt:lpstr>«Ухо-нос»</vt:lpstr>
      <vt:lpstr>Упражнения для развития мелкой моторики </vt:lpstr>
      <vt:lpstr>Упражнения на релаксацию  способствуют расслаблению, снятию напряжения</vt:lpstr>
      <vt:lpstr>Массаж</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comp</dc:creator>
  <cp:lastModifiedBy>user</cp:lastModifiedBy>
  <cp:revision>25</cp:revision>
  <dcterms:created xsi:type="dcterms:W3CDTF">2014-11-18T09:06:57Z</dcterms:created>
  <dcterms:modified xsi:type="dcterms:W3CDTF">2014-11-19T08:22:49Z</dcterms:modified>
</cp:coreProperties>
</file>