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6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77" r:id="rId13"/>
    <p:sldId id="299" r:id="rId14"/>
    <p:sldId id="305" r:id="rId15"/>
    <p:sldId id="300" r:id="rId16"/>
    <p:sldId id="301" r:id="rId17"/>
    <p:sldId id="306" r:id="rId18"/>
    <p:sldId id="304" r:id="rId19"/>
    <p:sldId id="302" r:id="rId20"/>
    <p:sldId id="303" r:id="rId21"/>
    <p:sldId id="273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72" autoAdjust="0"/>
  </p:normalViewPr>
  <p:slideViewPr>
    <p:cSldViewPr>
      <p:cViewPr>
        <p:scale>
          <a:sx n="100" d="100"/>
          <a:sy n="100" d="100"/>
        </p:scale>
        <p:origin x="-946" y="6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0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9"/>
          <p:cNvSpPr>
            <a:spLocks noGrp="1"/>
          </p:cNvSpPr>
          <p:nvPr>
            <p:ph type="body" sz="half" idx="2"/>
          </p:nvPr>
        </p:nvSpPr>
        <p:spPr>
          <a:xfrm>
            <a:off x="642910" y="214290"/>
            <a:ext cx="8072494" cy="5929354"/>
          </a:xfrm>
        </p:spPr>
        <p:txBody>
          <a:bodyPr/>
          <a:lstStyle/>
          <a:p>
            <a:pPr algn="just"/>
            <a:endParaRPr lang="ru-RU" sz="3200" b="1" dirty="0" smtClean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  <a:p>
            <a:pPr algn="ctr"/>
            <a:r>
              <a:rPr lang="ru-RU" sz="1600" b="1" i="1" dirty="0">
                <a:solidFill>
                  <a:srgbClr val="C00000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Муниципальное бюджетное дошкольное образовательное учреждение </a:t>
            </a:r>
          </a:p>
          <a:p>
            <a:pPr algn="ctr" eaLnBrk="0" hangingPunct="0"/>
            <a:r>
              <a:rPr lang="ru-RU" sz="1600" b="1" i="1" dirty="0">
                <a:solidFill>
                  <a:srgbClr val="C00000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детский сад№20 «</a:t>
            </a:r>
            <a:r>
              <a:rPr lang="ru-RU" sz="1600" b="1" i="1" dirty="0" err="1">
                <a:solidFill>
                  <a:srgbClr val="C00000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Дюймовочка</a:t>
            </a:r>
            <a:r>
              <a:rPr lang="ru-RU" sz="1600" b="1" i="1" dirty="0">
                <a:solidFill>
                  <a:srgbClr val="C00000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»</a:t>
            </a:r>
            <a:r>
              <a:rPr lang="ru-RU" sz="1600" b="1" dirty="0">
                <a:solidFill>
                  <a:srgbClr val="C00000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algn="just"/>
            <a:endParaRPr lang="ru-RU" sz="1600" b="1" dirty="0" smtClean="0">
              <a:solidFill>
                <a:srgbClr val="00B050"/>
              </a:solidFill>
              <a:latin typeface="Comic Sans MS" pitchFamily="66" charset="0"/>
            </a:endParaRPr>
          </a:p>
          <a:p>
            <a:pPr algn="just"/>
            <a:endParaRPr lang="ru-RU" sz="2000" b="1" dirty="0" smtClean="0">
              <a:solidFill>
                <a:srgbClr val="00B050"/>
              </a:solidFill>
              <a:latin typeface="Comic Sans MS" pitchFamily="66" charset="0"/>
            </a:endParaRPr>
          </a:p>
          <a:p>
            <a:pPr algn="ctr"/>
            <a:r>
              <a:rPr lang="ru-RU" sz="40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Times New Roman"/>
                <a:cs typeface="Times New Roman"/>
              </a:rPr>
              <a:t>Портфолио</a:t>
            </a:r>
            <a:r>
              <a:rPr lang="ru-RU" sz="48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</a:p>
          <a:p>
            <a:pPr algn="ctr"/>
            <a:r>
              <a:rPr lang="ru-RU" sz="48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Times New Roman"/>
                <a:cs typeface="Times New Roman"/>
              </a:rPr>
              <a:t>педагога-психолога</a:t>
            </a:r>
          </a:p>
          <a:p>
            <a:pPr algn="ctr"/>
            <a:endParaRPr lang="ru-RU" sz="3600" b="1" dirty="0">
              <a:solidFill>
                <a:srgbClr val="C00000"/>
              </a:solidFill>
            </a:endParaRPr>
          </a:p>
          <a:p>
            <a:pPr algn="ctr"/>
            <a:r>
              <a:rPr lang="ru-RU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ru-RU" sz="40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Плотниковой </a:t>
            </a:r>
            <a:r>
              <a:rPr lang="ru-RU" sz="4000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Е.А.  </a:t>
            </a:r>
            <a:r>
              <a:rPr lang="ru-RU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4000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6"/>
          <p:cNvSpPr txBox="1">
            <a:spLocks/>
          </p:cNvSpPr>
          <p:nvPr/>
        </p:nvSpPr>
        <p:spPr>
          <a:xfrm>
            <a:off x="0" y="1643050"/>
            <a:ext cx="9144000" cy="27146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Monotype Corsiva" pitchFamily="66" charset="0"/>
              <a:ea typeface="+mn-ea"/>
              <a:cs typeface="+mn-cs"/>
            </a:endParaRPr>
          </a:p>
        </p:txBody>
      </p:sp>
      <p:pic>
        <p:nvPicPr>
          <p:cNvPr id="5" name="Picture 2" descr="C:\Documents and Settings\Loner\Рабочий стол\клипарты\sun10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46" y="3519082"/>
            <a:ext cx="4104506" cy="33164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kern="10" dirty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latin typeface="Georgia" pitchFamily="18" charset="0"/>
              </a:rPr>
              <a:t>Моя </a:t>
            </a:r>
            <a:r>
              <a:rPr lang="ru-RU" sz="2800" b="1" kern="10" dirty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latin typeface="Georgia" pitchFamily="18" charset="0"/>
              </a:rPr>
              <a:t>проблемная</a:t>
            </a:r>
            <a:r>
              <a:rPr lang="ru-RU" b="1" kern="10" dirty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latin typeface="Georgia" pitchFamily="18" charset="0"/>
              </a:rPr>
              <a:t> тема: </a:t>
            </a:r>
          </a:p>
          <a:p>
            <a:pPr marL="0" indent="0" algn="ctr">
              <a:buNone/>
            </a:pPr>
            <a:r>
              <a:rPr lang="ru-RU" sz="28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800000"/>
                </a:solidFill>
                <a:latin typeface="Georgia" pitchFamily="18" charset="0"/>
              </a:rPr>
              <a:t>«</a:t>
            </a:r>
            <a:r>
              <a:rPr lang="ru-RU" sz="2800" b="1" kern="10" dirty="0">
                <a:ln w="9525">
                  <a:noFill/>
                  <a:round/>
                  <a:headEnd/>
                  <a:tailEnd/>
                </a:ln>
                <a:solidFill>
                  <a:srgbClr val="800000"/>
                </a:solidFill>
                <a:latin typeface="Georgia" pitchFamily="18" charset="0"/>
              </a:rPr>
              <a:t>Психолого-педагогические условия успешной адаптации ребёнка старшего дошкольного возраста к обучению  в школе »</a:t>
            </a:r>
          </a:p>
          <a:p>
            <a:pPr algn="just">
              <a:buNone/>
            </a:pPr>
            <a:endParaRPr lang="ru-RU" sz="2800" i="1" dirty="0" smtClean="0">
              <a:solidFill>
                <a:srgbClr val="800000"/>
              </a:solidFill>
            </a:endParaRPr>
          </a:p>
          <a:p>
            <a:pPr algn="just">
              <a:buNone/>
            </a:pPr>
            <a:endParaRPr lang="ru-RU" sz="2800" i="1" dirty="0">
              <a:solidFill>
                <a:srgbClr val="800000"/>
              </a:solidFill>
            </a:endParaRPr>
          </a:p>
        </p:txBody>
      </p:sp>
      <p:pic>
        <p:nvPicPr>
          <p:cNvPr id="5" name="Picture 2" descr="C:\Documents and Settings\Loner\Рабочий стол\клипарты\ЦВЕТЫ\cveta-1159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16632"/>
            <a:ext cx="3714750" cy="714375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140968"/>
            <a:ext cx="6264696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79512" y="116632"/>
            <a:ext cx="8718286" cy="6369952"/>
          </a:xfrm>
        </p:spPr>
        <p:txBody>
          <a:bodyPr>
            <a:normAutofit/>
          </a:bodyPr>
          <a:lstStyle/>
          <a:p>
            <a:r>
              <a:rPr lang="ru-RU" sz="2800" b="1" cap="all" spc="3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Mistral" pitchFamily="66" charset="0"/>
              </a:rPr>
              <a:t>Эссе «Моя педагогическая философия</a:t>
            </a:r>
            <a:r>
              <a:rPr lang="ru-RU" sz="2800" b="1" cap="all" spc="3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Mistral" pitchFamily="66" charset="0"/>
              </a:rPr>
              <a:t>»</a:t>
            </a:r>
            <a:endParaRPr lang="ru-RU" sz="2800" i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indent="449263" algn="l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 видеть, все понять, все знать, все пережить,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        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формы, все цвета вобрать в себя глазами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                                               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        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Пройти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всей земле горящими ступнями,</a:t>
            </a:r>
            <a:b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        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воспринять и снова 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воплотить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49263" algn="l"/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Для 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чего я живу? Что мне  дорого, что важно, без чего я  не могу обойтись? </a:t>
            </a:r>
            <a:endParaRPr lang="ru-RU" sz="14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indent="449263" algn="l"/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Каждому 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когда–то 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приходится 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отвечать на эти вопросы.                                                </a:t>
            </a:r>
          </a:p>
          <a:p>
            <a:pPr indent="449263" eaLnBrk="0" hangingPunct="0"/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Размышляя о своем жизненном пути, я прекрасно понимаю, что не могу провести грань, где заканчивается моя работа и начинается личная жизнь.     Наверное, это и есть  моя философия, моя дорога, зовущая и ведущая к счастью педагогического труда.  Я не работаю</a:t>
            </a:r>
            <a:r>
              <a:rPr lang="ru-RU" sz="14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педагогом , я педагог. Мне нравится быть</a:t>
            </a:r>
            <a:r>
              <a:rPr lang="ru-RU" sz="14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педагогом. Много лет назад я сделала свой выбор, считаю его правильным и сейчас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49263" algn="l" eaLnBrk="0" hangingPunct="0"/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 что значит для меня, быть педагогом - дошкольником?  Не возможность чему-то учить детей, а  каждый день общаться с ними, открывая для себя новое. Меняются дети, меняюсь и я вместе с ними. Мне нравится рассуждать о мире глазами детей. Находить в этом радость и удовлетворение. Думать о своих воспитанниках. Сопереживать их успехам и неудачам. Нести за них  ответственность. Любить…  Да, для меня «воспитатель» – не профессия, не общественное положение, не хобби, не работа… Для меня  быть воспитателем – это и значит жить. </a:t>
            </a:r>
            <a:endParaRPr lang="ru-RU" sz="14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indent="449263" algn="l" eaLnBrk="0" hangingPunct="0"/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Основой  всей моей педагогической деятельности стала необходимость  в постоянном самосовершенствовании. Только хорошо образованный   педагог может повести ребёнка в мир прекрасного, только увлеченный педагог может заинтересовать детей своим делом. В современных условиях, когда объем необходимых для человека знаний резко и быстро возрастает, уже недостаточно только их усвоение, а важно привить детям умение самостоятельно пополнять знания, ориентироваться в стремительном потоке информации, перерабатывать ее, что является важным условием для самоопределения и самореализации человека в будущем</a:t>
            </a:r>
          </a:p>
          <a:p>
            <a:pPr indent="449263" algn="l"/>
            <a:endParaRPr lang="ru-RU" sz="14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indent="449263"/>
            <a:endParaRPr lang="ru-RU" sz="2800" b="1" dirty="0">
              <a:cs typeface="Times New Roman" pitchFamily="18" charset="0"/>
            </a:endParaRPr>
          </a:p>
          <a:p>
            <a:pPr algn="l"/>
            <a:endParaRPr lang="ru-RU" sz="2800" i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Picture 2" descr="C:\Documents and Settings\Loner\Рабочий стол\клипарты\ЦВЕТЫ\cveta-1165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7191375" y="5133975"/>
            <a:ext cx="1952625" cy="1724025"/>
          </a:xfrm>
          <a:prstGeom prst="rect">
            <a:avLst/>
          </a:prstGeom>
          <a:noFill/>
        </p:spPr>
      </p:pic>
      <p:pic>
        <p:nvPicPr>
          <p:cNvPr id="6" name="Picture 2" descr="F:\эл портфолио\Портфолио_воспитателя_шаблон\Портфолио воспитателя_шаблон\Zagotovki\30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91374" y="476672"/>
            <a:ext cx="1512887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4624"/>
            <a:ext cx="8686800" cy="669674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современном этапе развития общества человек поставлен в жесткие условия конкуренции. Все вышесказанное меня заставило искать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эффективные средства активизации образовательного процесса, творчески подходить к выбору и расположению материала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поиску новых  методов работы. Пытаясь как можно продуктивнее использовать  время занятия, я стараюсь сделать их не только познавательными, но и  творческими, разнообразить задания, применять различные  формы и новые  технологии. А чтобы развить старательность, необходимо сформировать интерес. Для этого я стараюсь вовлекать каждого в учебный процесс, создавая условия для успеха, движения вперёд. Скуке и праздности на   занятиях нет места.  Под влиянием интереса активизируется восприятие, мышление, память, воображение, растёт активность на занятии, формируется положительный эмоциональный фон и повышается работоспособность, что отражается и на успеваемости.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«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Чувства не обманывают, обманывает разум», – сказал Гете. Если угодно, – это ещё один из краеугольных камней моей педагогической философии. Значит ли это, что я целенаправленно воспитываю чувства? И да, и нет! «Да» в том смысле, что на моих занятиях чувства детей всегда найдут себе пищу. Посмеяться  шутке,  удивиться  гениальному  творению, помочь  в работе, открыть себя.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400" dirty="0" smtClean="0"/>
              <a:t>                                                                                                 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ru-RU" sz="1400" dirty="0" smtClean="0"/>
              <a:t>                                                                                                                                                                                </a:t>
            </a:r>
            <a:endParaRPr lang="ru-RU" sz="1400" dirty="0"/>
          </a:p>
          <a:p>
            <a:pPr marL="0" indent="0">
              <a:buNone/>
            </a:pPr>
            <a:r>
              <a:rPr lang="ru-RU" sz="1400" dirty="0" smtClean="0"/>
              <a:t>Очень </a:t>
            </a:r>
            <a:r>
              <a:rPr lang="ru-RU" sz="1400" dirty="0"/>
              <a:t>важно уметь понять ребёнка, оценить его состояние, быть с ним искренним. </a:t>
            </a:r>
            <a:r>
              <a:rPr lang="ru-RU" sz="1400" dirty="0" smtClean="0"/>
              <a:t>                                        </a:t>
            </a:r>
          </a:p>
          <a:p>
            <a:pPr marL="0" indent="0">
              <a:buNone/>
            </a:pPr>
            <a:r>
              <a:rPr lang="ru-RU" sz="1400" dirty="0" smtClean="0"/>
              <a:t>У В.А</a:t>
            </a:r>
            <a:r>
              <a:rPr lang="ru-RU" sz="1400" dirty="0"/>
              <a:t>. Сухомлинского я когда-то прочитала,  что  «если ребёнок живёт во вражде, он учится агрессии; если ребёнка постоянно критиковать, он учится ненависти; если ребёнка высмеивать, он стремится к замкнутости; если ребёнок растёт в упрёках, он учится жить с чувством вины, но, в то же время, если ребёнок растёт в терпимости, он учится понимать других; если ребёнка подбадривают, он учится верить в себя; если ребёнка хвалят, он учится быть благодарным; если ребёнок растёт в безопасности, он учится верить в людей; если ребёнок живёт в понимании и дружелюбии, он учится находить любовь в этом мире». Эти слова стали для меня главным ориентиром в воспитательной деятельности. Я все время пытаюсь оценить, насколько комфортно моим воспитанникам в детском саду, на занятиях,  создать уютную обстановку в музыкальном зале, доверять своим воспитанникам, и дети отвечают мне благодарностью.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F:\эл портфолио\Портфолио_воспитателя_шаблон\Портфолио воспитателя_шаблон\Zagotovki\24m5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2615703"/>
            <a:ext cx="1885950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18362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0"/>
            <a:ext cx="8136904" cy="67413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Очень важно уметь понять ребёнка, оценить его состояние, быть с ним искренним. У В.А. Сухомлинского я когда-то прочитала,  что  «если ребёнок живёт во вражде, он учится агрессии; если ребёнка постоянно критиковать, он учится ненависти; если ребёнка высмеивать, он стремится к замкнутости; если ребёнок растёт в упрёках, он учится жить с чувством вины, но, в то же время, если ребёнок растёт в терпимости, он учится понимать других; если ребёнка подбадривают, он учится верить в себя; если ребёнка хвалят, он учится быть благодарным; если ребёнок растёт в безопасности, он учится верить в людей; если ребёнок живёт в понимании и дружелюбии, он учится находить любовь в этом мире». Эти слова стали для меня главным ориентиром в воспитательной деятельности. Я все время пытаюсь оценить, насколько комфортно моим воспитанникам в детском саду, на занятиях,  создать уютную обстановку в музыкальном зале, доверять своим воспитанникам, и дети отвечают мне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благодарностью.</a:t>
            </a:r>
          </a:p>
          <a:p>
            <a:pPr defTabSz="1212211">
              <a:buNone/>
              <a:defRPr/>
            </a:pPr>
            <a:r>
              <a:rPr lang="ru-RU" sz="1400" dirty="0">
                <a:solidFill>
                  <a:srgbClr val="C00000"/>
                </a:solidFill>
              </a:rPr>
              <a:t>Милый мой Ангел молюсь я, не сплю.                  </a:t>
            </a:r>
          </a:p>
          <a:p>
            <a:pPr defTabSz="1212211">
              <a:buNone/>
              <a:defRPr/>
            </a:pPr>
            <a:r>
              <a:rPr lang="ru-RU" sz="1400" dirty="0">
                <a:solidFill>
                  <a:srgbClr val="C00000"/>
                </a:solidFill>
              </a:rPr>
              <a:t>Путь мой пока не изведан.</a:t>
            </a:r>
          </a:p>
          <a:p>
            <a:pPr defTabSz="1212211">
              <a:buNone/>
              <a:defRPr/>
            </a:pPr>
            <a:r>
              <a:rPr lang="ru-RU" sz="1400" dirty="0">
                <a:solidFill>
                  <a:srgbClr val="C00000"/>
                </a:solidFill>
              </a:rPr>
              <a:t>Милый мой Ангел тебе говорю –</a:t>
            </a:r>
          </a:p>
          <a:p>
            <a:pPr defTabSz="1212211">
              <a:buNone/>
              <a:defRPr/>
            </a:pPr>
            <a:r>
              <a:rPr lang="ru-RU" sz="1400" dirty="0">
                <a:solidFill>
                  <a:srgbClr val="C00000"/>
                </a:solidFill>
              </a:rPr>
              <a:t>Верный мне путь поведай!</a:t>
            </a:r>
          </a:p>
          <a:p>
            <a:pPr defTabSz="1212211">
              <a:buNone/>
              <a:defRPr/>
            </a:pPr>
            <a:r>
              <a:rPr lang="ru-RU" sz="1400" dirty="0">
                <a:solidFill>
                  <a:srgbClr val="C00000"/>
                </a:solidFill>
              </a:rPr>
              <a:t> </a:t>
            </a:r>
          </a:p>
          <a:p>
            <a:pPr algn="r" defTabSz="1212211">
              <a:buNone/>
              <a:defRPr/>
            </a:pPr>
            <a:r>
              <a:rPr lang="ru-RU" sz="1400" dirty="0">
                <a:solidFill>
                  <a:srgbClr val="C00000"/>
                </a:solidFill>
              </a:rPr>
              <a:t>Добрый мой Ангел, мне трудно признать</a:t>
            </a:r>
          </a:p>
          <a:p>
            <a:pPr algn="r" defTabSz="1212211">
              <a:buNone/>
              <a:defRPr/>
            </a:pPr>
            <a:r>
              <a:rPr lang="ru-RU" sz="1400" dirty="0">
                <a:solidFill>
                  <a:srgbClr val="C00000"/>
                </a:solidFill>
              </a:rPr>
              <a:t>Что даже взрослого сложно понять!</a:t>
            </a:r>
          </a:p>
          <a:p>
            <a:pPr algn="r" defTabSz="1212211">
              <a:buNone/>
              <a:defRPr/>
            </a:pPr>
            <a:r>
              <a:rPr lang="ru-RU" sz="1400" dirty="0">
                <a:solidFill>
                  <a:srgbClr val="C00000"/>
                </a:solidFill>
              </a:rPr>
              <a:t>Ну, а ребёнок - он часть мирозданья,</a:t>
            </a:r>
          </a:p>
          <a:p>
            <a:pPr algn="r" defTabSz="1212211">
              <a:buNone/>
              <a:defRPr/>
            </a:pPr>
            <a:r>
              <a:rPr lang="ru-RU" sz="1400" dirty="0">
                <a:solidFill>
                  <a:srgbClr val="C00000"/>
                </a:solidFill>
              </a:rPr>
              <a:t>Внутренний мир его чуток к влияньям.</a:t>
            </a:r>
          </a:p>
          <a:p>
            <a:pPr defTabSz="1212211">
              <a:buNone/>
              <a:defRPr/>
            </a:pPr>
            <a:r>
              <a:rPr lang="ru-RU" sz="1400" dirty="0">
                <a:solidFill>
                  <a:srgbClr val="C00000"/>
                </a:solidFill>
              </a:rPr>
              <a:t> Мудрый мой Ангел можно спросить -</a:t>
            </a:r>
          </a:p>
          <a:p>
            <a:pPr defTabSz="1212211">
              <a:buNone/>
              <a:defRPr/>
            </a:pPr>
            <a:r>
              <a:rPr lang="ru-RU" sz="1400" dirty="0">
                <a:solidFill>
                  <a:srgbClr val="C00000"/>
                </a:solidFill>
              </a:rPr>
              <a:t>Как же мне разум ребёнка постичь,</a:t>
            </a:r>
          </a:p>
          <a:p>
            <a:pPr defTabSz="1212211">
              <a:buNone/>
              <a:defRPr/>
            </a:pPr>
            <a:r>
              <a:rPr lang="ru-RU" sz="1400" dirty="0">
                <a:solidFill>
                  <a:srgbClr val="C00000"/>
                </a:solidFill>
              </a:rPr>
              <a:t>Как донести до ума и до сердца,</a:t>
            </a:r>
          </a:p>
          <a:p>
            <a:pPr defTabSz="1212211">
              <a:buNone/>
              <a:defRPr/>
            </a:pPr>
            <a:r>
              <a:rPr lang="ru-RU" sz="1400" dirty="0">
                <a:solidFill>
                  <a:srgbClr val="C00000"/>
                </a:solidFill>
              </a:rPr>
              <a:t>Что нужно в радости, в свете прожить</a:t>
            </a:r>
            <a:r>
              <a:rPr lang="ru-RU" sz="1400" dirty="0" smtClean="0">
                <a:solidFill>
                  <a:srgbClr val="C00000"/>
                </a:solidFill>
              </a:rPr>
              <a:t>.</a:t>
            </a:r>
            <a:endParaRPr lang="ru-RU" sz="1400" dirty="0">
              <a:solidFill>
                <a:srgbClr val="C00000"/>
              </a:solidFill>
            </a:endParaRPr>
          </a:p>
        </p:txBody>
      </p:sp>
      <p:pic>
        <p:nvPicPr>
          <p:cNvPr id="4" name="Picture 2" descr="E:\ВСЕ ДЛЯ ПРЕЗЕНТАЦИИ\клипарты\ДЕТИ\detia-689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5856" y="3068960"/>
            <a:ext cx="1660934" cy="1500198"/>
          </a:xfrm>
          <a:prstGeom prst="rect">
            <a:avLst/>
          </a:prstGeom>
          <a:noFill/>
        </p:spPr>
      </p:pic>
      <p:pic>
        <p:nvPicPr>
          <p:cNvPr id="5" name="Picture 2" descr="C:\Users\Пользователь\Desktop\ВСЕ дружат с песенкой\46d9e574181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8274" y="3351893"/>
            <a:ext cx="1325562" cy="127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Users\Пользователь\Desktop\ВСЕ дружат с песенкой\46d9e574181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5373216"/>
            <a:ext cx="1325562" cy="127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Users\Пользователь\Desktop\ВСЕ дружат с песенкой\46d9e574181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2276872"/>
            <a:ext cx="1325562" cy="127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Пользователь\Desktop\ВСЕ дружат с песенкой\46d9e574181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6" y="5013176"/>
            <a:ext cx="1325562" cy="127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7597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552728"/>
          </a:xfrm>
        </p:spPr>
        <p:txBody>
          <a:bodyPr/>
          <a:lstStyle/>
          <a:p>
            <a:pPr marL="454579" lvl="0" indent="-454579" defTabSz="1212211">
              <a:spcBef>
                <a:spcPts val="0"/>
              </a:spcBef>
              <a:buNone/>
              <a:defRPr/>
            </a:pPr>
            <a:r>
              <a:rPr lang="ru-RU" sz="1600" dirty="0">
                <a:solidFill>
                  <a:srgbClr val="C00000"/>
                </a:solidFill>
              </a:rPr>
              <a:t>Как показать ему мир на ладони,</a:t>
            </a:r>
            <a:br>
              <a:rPr lang="ru-RU" sz="1600" dirty="0">
                <a:solidFill>
                  <a:srgbClr val="C00000"/>
                </a:solidFill>
              </a:rPr>
            </a:br>
            <a:r>
              <a:rPr lang="ru-RU" sz="1600" dirty="0">
                <a:solidFill>
                  <a:srgbClr val="C00000"/>
                </a:solidFill>
              </a:rPr>
              <a:t>Как объяснить ему так, чтоб всё понял.</a:t>
            </a:r>
            <a:br>
              <a:rPr lang="ru-RU" sz="1600" dirty="0">
                <a:solidFill>
                  <a:srgbClr val="C00000"/>
                </a:solidFill>
              </a:rPr>
            </a:br>
            <a:r>
              <a:rPr lang="ru-RU" sz="1600" dirty="0">
                <a:solidFill>
                  <a:srgbClr val="C00000"/>
                </a:solidFill>
              </a:rPr>
              <a:t>Как преподать ему главный урок.</a:t>
            </a:r>
            <a:br>
              <a:rPr lang="ru-RU" sz="1600" dirty="0">
                <a:solidFill>
                  <a:srgbClr val="C00000"/>
                </a:solidFill>
              </a:rPr>
            </a:br>
            <a:r>
              <a:rPr lang="ru-RU" sz="1600" dirty="0">
                <a:solidFill>
                  <a:srgbClr val="C00000"/>
                </a:solidFill>
              </a:rPr>
              <a:t>Тот, что освоит - пойдет ему впрок.</a:t>
            </a:r>
            <a:br>
              <a:rPr lang="ru-RU" sz="1600" dirty="0">
                <a:solidFill>
                  <a:srgbClr val="C00000"/>
                </a:solidFill>
              </a:rPr>
            </a:br>
            <a:r>
              <a:rPr lang="ru-RU" sz="1600" dirty="0">
                <a:solidFill>
                  <a:srgbClr val="C00000"/>
                </a:solidFill>
              </a:rPr>
              <a:t> </a:t>
            </a:r>
            <a:br>
              <a:rPr lang="ru-RU" sz="1600" dirty="0">
                <a:solidFill>
                  <a:srgbClr val="C00000"/>
                </a:solidFill>
              </a:rPr>
            </a:br>
            <a:r>
              <a:rPr lang="ru-RU" sz="1600" dirty="0">
                <a:solidFill>
                  <a:srgbClr val="C00000"/>
                </a:solidFill>
              </a:rPr>
              <a:t>                                     Как педагогу всегда быть живым –</a:t>
            </a:r>
            <a:br>
              <a:rPr lang="ru-RU" sz="1600" dirty="0">
                <a:solidFill>
                  <a:srgbClr val="C00000"/>
                </a:solidFill>
              </a:rPr>
            </a:br>
            <a:r>
              <a:rPr lang="ru-RU" sz="1600" dirty="0">
                <a:solidFill>
                  <a:srgbClr val="C00000"/>
                </a:solidFill>
              </a:rPr>
              <a:t>                                     Чувствовать, верить, надеется!</a:t>
            </a:r>
            <a:br>
              <a:rPr lang="ru-RU" sz="1600" dirty="0">
                <a:solidFill>
                  <a:srgbClr val="C00000"/>
                </a:solidFill>
              </a:rPr>
            </a:br>
            <a:r>
              <a:rPr lang="ru-RU" sz="1600" dirty="0">
                <a:solidFill>
                  <a:srgbClr val="C00000"/>
                </a:solidFill>
              </a:rPr>
              <a:t>                                     Как педагогу всегда быть своим –</a:t>
            </a:r>
            <a:br>
              <a:rPr lang="ru-RU" sz="1600" dirty="0">
                <a:solidFill>
                  <a:srgbClr val="C00000"/>
                </a:solidFill>
              </a:rPr>
            </a:br>
            <a:r>
              <a:rPr lang="ru-RU" sz="1600" dirty="0">
                <a:solidFill>
                  <a:srgbClr val="C00000"/>
                </a:solidFill>
              </a:rPr>
              <a:t>                                     Мир ощущать, так как верится!</a:t>
            </a:r>
            <a:br>
              <a:rPr lang="ru-RU" sz="1600" dirty="0">
                <a:solidFill>
                  <a:srgbClr val="C00000"/>
                </a:solidFill>
              </a:rPr>
            </a:br>
            <a:r>
              <a:rPr lang="ru-RU" sz="1600" dirty="0">
                <a:solidFill>
                  <a:srgbClr val="C00000"/>
                </a:solidFill>
              </a:rPr>
              <a:t> </a:t>
            </a:r>
            <a:br>
              <a:rPr lang="ru-RU" sz="1600" dirty="0">
                <a:solidFill>
                  <a:srgbClr val="C00000"/>
                </a:solidFill>
              </a:rPr>
            </a:br>
            <a:r>
              <a:rPr lang="ru-RU" sz="1600" dirty="0">
                <a:solidFill>
                  <a:srgbClr val="C00000"/>
                </a:solidFill>
              </a:rPr>
              <a:t>                                                              Внутренний мир педагога не пуст,</a:t>
            </a:r>
            <a:br>
              <a:rPr lang="ru-RU" sz="1600" dirty="0">
                <a:solidFill>
                  <a:srgbClr val="C00000"/>
                </a:solidFill>
              </a:rPr>
            </a:br>
            <a:r>
              <a:rPr lang="ru-RU" sz="1600" dirty="0">
                <a:solidFill>
                  <a:srgbClr val="C00000"/>
                </a:solidFill>
              </a:rPr>
              <a:t>                                                              Он откликается на изменения.</a:t>
            </a:r>
            <a:br>
              <a:rPr lang="ru-RU" sz="1600" dirty="0">
                <a:solidFill>
                  <a:srgbClr val="C00000"/>
                </a:solidFill>
              </a:rPr>
            </a:br>
            <a:r>
              <a:rPr lang="ru-RU" sz="1600" dirty="0">
                <a:solidFill>
                  <a:srgbClr val="C00000"/>
                </a:solidFill>
              </a:rPr>
              <a:t>                                                              В жизни, которая будет всегда</a:t>
            </a:r>
            <a:br>
              <a:rPr lang="ru-RU" sz="1600" dirty="0">
                <a:solidFill>
                  <a:srgbClr val="C00000"/>
                </a:solidFill>
              </a:rPr>
            </a:br>
            <a:r>
              <a:rPr lang="ru-RU" sz="1600" dirty="0">
                <a:solidFill>
                  <a:srgbClr val="C00000"/>
                </a:solidFill>
              </a:rPr>
              <a:t>                                                             "Ниткой" пронизана сквозь поколения.</a:t>
            </a:r>
            <a:br>
              <a:rPr lang="ru-RU" sz="1600" dirty="0">
                <a:solidFill>
                  <a:srgbClr val="C00000"/>
                </a:solidFill>
              </a:rPr>
            </a:br>
            <a:r>
              <a:rPr lang="ru-RU" sz="1600" dirty="0">
                <a:solidFill>
                  <a:prstClr val="black"/>
                </a:solidFill>
              </a:rPr>
              <a:t/>
            </a:r>
            <a:br>
              <a:rPr lang="ru-RU" sz="1600" dirty="0">
                <a:solidFill>
                  <a:prstClr val="black"/>
                </a:solidFill>
              </a:rPr>
            </a:br>
            <a:r>
              <a:rPr lang="ru-RU" sz="1600" dirty="0" smtClean="0">
                <a:solidFill>
                  <a:prstClr val="black"/>
                </a:solidFill>
              </a:rPr>
              <a:t>                                                                                 </a:t>
            </a:r>
            <a:r>
              <a:rPr lang="ru-RU" sz="1600" dirty="0" smtClean="0">
                <a:solidFill>
                  <a:srgbClr val="C00000"/>
                </a:solidFill>
              </a:rPr>
              <a:t>Только </a:t>
            </a:r>
            <a:r>
              <a:rPr lang="ru-RU" sz="1600" dirty="0">
                <a:solidFill>
                  <a:srgbClr val="C00000"/>
                </a:solidFill>
              </a:rPr>
              <a:t>с любовью, только с любовью!»:</a:t>
            </a:r>
          </a:p>
          <a:p>
            <a:pPr marL="454579" lvl="0" indent="-454579" defTabSz="1212211">
              <a:spcBef>
                <a:spcPts val="0"/>
              </a:spcBef>
              <a:buNone/>
              <a:defRPr/>
            </a:pPr>
            <a:r>
              <a:rPr lang="ru-RU" sz="1600" dirty="0">
                <a:solidFill>
                  <a:srgbClr val="C00000"/>
                </a:solidFill>
              </a:rPr>
              <a:t>                                                                                           </a:t>
            </a:r>
            <a:r>
              <a:rPr lang="ru-RU" sz="1600" dirty="0" smtClean="0">
                <a:solidFill>
                  <a:srgbClr val="C00000"/>
                </a:solidFill>
              </a:rPr>
              <a:t>Голос </a:t>
            </a:r>
            <a:r>
              <a:rPr lang="ru-RU" sz="1600" dirty="0">
                <a:solidFill>
                  <a:srgbClr val="C00000"/>
                </a:solidFill>
              </a:rPr>
              <a:t>с небес отвечал неземной…</a:t>
            </a:r>
          </a:p>
          <a:p>
            <a:pPr marL="454579" lvl="0" indent="-454579" defTabSz="1212211">
              <a:spcBef>
                <a:spcPts val="0"/>
              </a:spcBef>
              <a:buNone/>
              <a:defRPr/>
            </a:pPr>
            <a:r>
              <a:rPr lang="ru-RU" sz="1600" dirty="0">
                <a:solidFill>
                  <a:srgbClr val="C00000"/>
                </a:solidFill>
              </a:rPr>
              <a:t>                                                                                          </a:t>
            </a:r>
            <a:r>
              <a:rPr lang="ru-RU" sz="1600" dirty="0" smtClean="0">
                <a:solidFill>
                  <a:srgbClr val="C00000"/>
                </a:solidFill>
              </a:rPr>
              <a:t> «</a:t>
            </a:r>
            <a:r>
              <a:rPr lang="ru-RU" sz="1600" dirty="0">
                <a:solidFill>
                  <a:srgbClr val="C00000"/>
                </a:solidFill>
              </a:rPr>
              <a:t>Только с любовью, только с любовью!»:</a:t>
            </a:r>
          </a:p>
          <a:p>
            <a:pPr marL="454579" lvl="0" indent="-454579" defTabSz="1212211">
              <a:spcBef>
                <a:spcPts val="0"/>
              </a:spcBef>
              <a:buNone/>
              <a:defRPr/>
            </a:pPr>
            <a:r>
              <a:rPr lang="ru-RU" sz="1600" dirty="0">
                <a:solidFill>
                  <a:srgbClr val="C00000"/>
                </a:solidFill>
              </a:rPr>
              <a:t>                                                                                           </a:t>
            </a:r>
            <a:r>
              <a:rPr lang="ru-RU" sz="1600" dirty="0" smtClean="0">
                <a:solidFill>
                  <a:srgbClr val="C00000"/>
                </a:solidFill>
              </a:rPr>
              <a:t>Мы </a:t>
            </a:r>
            <a:r>
              <a:rPr lang="ru-RU" sz="1600" dirty="0">
                <a:solidFill>
                  <a:srgbClr val="C00000"/>
                </a:solidFill>
              </a:rPr>
              <a:t>воспитаем земной наш покой.</a:t>
            </a:r>
          </a:p>
          <a:p>
            <a:pPr marL="454579" lvl="0" indent="-454579" defTabSz="1212211">
              <a:spcBef>
                <a:spcPts val="0"/>
              </a:spcBef>
              <a:buNone/>
              <a:defRPr/>
            </a:pPr>
            <a:endParaRPr lang="ru-RU" sz="1600" dirty="0">
              <a:solidFill>
                <a:srgbClr val="C00000"/>
              </a:solidFill>
            </a:endParaRPr>
          </a:p>
          <a:p>
            <a:pPr marL="454579" lvl="0" indent="-454579" defTabSz="1212211">
              <a:spcBef>
                <a:spcPts val="0"/>
              </a:spcBef>
              <a:buNone/>
              <a:defRPr/>
            </a:pPr>
            <a:r>
              <a:rPr lang="ru-RU" sz="1600" dirty="0">
                <a:solidFill>
                  <a:srgbClr val="C00000"/>
                </a:solidFill>
              </a:rPr>
              <a:t>                                        Ангел на небе от счастья трепещет:</a:t>
            </a:r>
          </a:p>
          <a:p>
            <a:pPr marL="454579" lvl="0" indent="-454579" defTabSz="1212211">
              <a:spcBef>
                <a:spcPts val="0"/>
              </a:spcBef>
              <a:buNone/>
              <a:defRPr/>
            </a:pPr>
            <a:r>
              <a:rPr lang="ru-RU" sz="1600" dirty="0">
                <a:solidFill>
                  <a:srgbClr val="C00000"/>
                </a:solidFill>
              </a:rPr>
              <a:t>                                        Крепко прижатый младенец к груди</a:t>
            </a:r>
          </a:p>
          <a:p>
            <a:pPr marL="454579" lvl="0" indent="-454579" defTabSz="1212211">
              <a:spcBef>
                <a:spcPts val="0"/>
              </a:spcBef>
              <a:buNone/>
              <a:defRPr/>
            </a:pPr>
            <a:r>
              <a:rPr lang="ru-RU" sz="1600" dirty="0">
                <a:solidFill>
                  <a:srgbClr val="C00000"/>
                </a:solidFill>
              </a:rPr>
              <a:t>                                       Ласково смотрит на милую маму.</a:t>
            </a:r>
          </a:p>
          <a:p>
            <a:pPr marL="454579" lvl="0" indent="-454579" defTabSz="1212211">
              <a:spcBef>
                <a:spcPts val="0"/>
              </a:spcBef>
              <a:buNone/>
              <a:defRPr/>
            </a:pPr>
            <a:r>
              <a:rPr lang="ru-RU" sz="1600" dirty="0">
                <a:solidFill>
                  <a:srgbClr val="C00000"/>
                </a:solidFill>
              </a:rPr>
              <a:t>                                       Он ощущает весь мир впереди</a:t>
            </a:r>
          </a:p>
          <a:p>
            <a:pPr marL="454579" lvl="0" indent="-454579" defTabSz="1212211">
              <a:spcBef>
                <a:spcPts val="0"/>
              </a:spcBef>
              <a:buNone/>
              <a:defRPr/>
            </a:pPr>
            <a:r>
              <a:rPr lang="ru-RU" sz="1600" dirty="0">
                <a:solidFill>
                  <a:srgbClr val="C00000"/>
                </a:solidFill>
              </a:rPr>
              <a:t>                                       Нежный младенец, рожденный в любви</a:t>
            </a:r>
          </a:p>
          <a:p>
            <a:pPr marL="0" lvl="0" indent="0">
              <a:spcBef>
                <a:spcPts val="0"/>
              </a:spcBef>
              <a:buNone/>
            </a:pPr>
            <a:endParaRPr lang="ru-RU" sz="1600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-363016"/>
            <a:ext cx="2666991" cy="3214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5" y="2060575"/>
            <a:ext cx="257175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73912" y="3820295"/>
            <a:ext cx="2078608" cy="3053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82283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0"/>
                            </p:stCondLst>
                            <p:childTnLst>
                              <p:par>
                                <p:cTn id="28" presetID="2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23 0.00133  0.042 0.012  0.052 0.028  L 0.075 0.06533  C 0.08 0.07333  0.088 0.07733  0.098 0.07733  C 0.112 0.07733  0.124 0.06667  0.125 0.05067  C 0.124 0.03733  0.112 0.02533  0.098 0.02533  C 0.088 0.02533  0.08 0.03067  0.075 0.03733  L 0.052 0.07467  C 0.042 0.09067  0.023 0.10133  0 0.10267  C -0.023 0.10133  -0.042 0.09067  -0.052 0.07467  L -0.075 0.03733  C -0.08 0.03067  -0.088 0.02533  -0.098 0.02533  C -0.112 0.02533  -0.124 0.03733  -0.125 0.05067  C -0.124 0.06667  -0.112 0.07733  -0.098 0.07733  C -0.088 0.07733  -0.08 0.07333  -0.075 0.06533  L -0.052 0.028  C -0.042 0.012  -0.023 0.00133  0 0  Z" pathEditMode="relative" ptsTypes="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800000"/>
                </a:solidFill>
              </a:rPr>
              <a:t>Общие сведенья о </a:t>
            </a:r>
            <a:r>
              <a:rPr lang="ru-RU" b="1" i="1" dirty="0" smtClean="0">
                <a:solidFill>
                  <a:srgbClr val="800000"/>
                </a:solidFill>
              </a:rPr>
              <a:t>педагоге- </a:t>
            </a:r>
            <a:r>
              <a:rPr lang="ru-RU" b="1" i="1" dirty="0">
                <a:solidFill>
                  <a:srgbClr val="800000"/>
                </a:solidFill>
              </a:rPr>
              <a:t>психологе</a:t>
            </a:r>
            <a:r>
              <a:rPr lang="ru-RU" b="1" dirty="0">
                <a:solidFill>
                  <a:srgbClr val="800000"/>
                </a:solidFill>
              </a:rPr>
              <a:t/>
            </a:r>
            <a:br>
              <a:rPr lang="ru-RU" b="1" dirty="0">
                <a:solidFill>
                  <a:srgbClr val="800000"/>
                </a:solidFill>
              </a:rPr>
            </a:br>
            <a:endParaRPr lang="ru-RU" b="1" dirty="0">
              <a:solidFill>
                <a:srgbClr val="8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ru-RU" sz="2000" b="1" i="1" dirty="0" smtClean="0">
                <a:solidFill>
                  <a:prstClr val="black"/>
                </a:solidFill>
                <a:latin typeface="Times New Roman" pitchFamily="18" charset="0"/>
              </a:rPr>
              <a:t>Дата </a:t>
            </a:r>
            <a:r>
              <a:rPr lang="ru-RU" sz="2000" b="1" i="1" dirty="0">
                <a:solidFill>
                  <a:prstClr val="black"/>
                </a:solidFill>
                <a:latin typeface="Times New Roman" pitchFamily="18" charset="0"/>
              </a:rPr>
              <a:t>рождения: </a:t>
            </a:r>
            <a:r>
              <a:rPr lang="ru-RU" sz="2000" i="1" dirty="0" smtClean="0">
                <a:solidFill>
                  <a:prstClr val="black"/>
                </a:solidFill>
                <a:latin typeface="Times New Roman" pitchFamily="18" charset="0"/>
              </a:rPr>
              <a:t>05.10.1988г</a:t>
            </a:r>
            <a:r>
              <a:rPr lang="ru-RU" sz="2000" i="1" dirty="0">
                <a:solidFill>
                  <a:prstClr val="black"/>
                </a:solidFill>
                <a:latin typeface="Times New Roman" pitchFamily="18" charset="0"/>
              </a:rPr>
              <a:t>.</a:t>
            </a:r>
            <a:br>
              <a:rPr lang="ru-RU" sz="2000" i="1" dirty="0">
                <a:solidFill>
                  <a:prstClr val="black"/>
                </a:solidFill>
                <a:latin typeface="Times New Roman" pitchFamily="18" charset="0"/>
              </a:rPr>
            </a:br>
            <a:r>
              <a:rPr lang="ru-RU" sz="2000" b="1" i="1" dirty="0">
                <a:solidFill>
                  <a:prstClr val="black"/>
                </a:solidFill>
                <a:latin typeface="Times New Roman" pitchFamily="18" charset="0"/>
              </a:rPr>
              <a:t>Наименование образовательного учреждения:</a:t>
            </a:r>
            <a:r>
              <a:rPr lang="ru-RU" sz="2000" i="1" dirty="0">
                <a:solidFill>
                  <a:prstClr val="black"/>
                </a:solidFill>
                <a:latin typeface="Times New Roman" pitchFamily="18" charset="0"/>
              </a:rPr>
              <a:t> МБДОУ детский сад </a:t>
            </a:r>
            <a:r>
              <a:rPr lang="ru-RU" sz="2000" i="1" dirty="0" smtClean="0">
                <a:solidFill>
                  <a:prstClr val="black"/>
                </a:solidFill>
                <a:latin typeface="Times New Roman" pitchFamily="18" charset="0"/>
              </a:rPr>
              <a:t>№20 «Дюймовочка</a:t>
            </a:r>
            <a:r>
              <a:rPr lang="ru-RU" sz="2000" i="1" dirty="0">
                <a:solidFill>
                  <a:prstClr val="black"/>
                </a:solidFill>
                <a:latin typeface="Times New Roman" pitchFamily="18" charset="0"/>
              </a:rPr>
              <a:t>»</a:t>
            </a:r>
            <a:br>
              <a:rPr lang="ru-RU" sz="2000" i="1" dirty="0">
                <a:solidFill>
                  <a:prstClr val="black"/>
                </a:solidFill>
                <a:latin typeface="Times New Roman" pitchFamily="18" charset="0"/>
              </a:rPr>
            </a:br>
            <a:r>
              <a:rPr lang="ru-RU" sz="2000" b="1" i="1" dirty="0">
                <a:solidFill>
                  <a:prstClr val="black"/>
                </a:solidFill>
                <a:latin typeface="Times New Roman" pitchFamily="18" charset="0"/>
              </a:rPr>
              <a:t>Общий трудовой стаж: </a:t>
            </a:r>
            <a:r>
              <a:rPr lang="ru-RU" sz="2000" i="1" dirty="0" smtClean="0">
                <a:solidFill>
                  <a:prstClr val="black"/>
                </a:solidFill>
                <a:latin typeface="Times New Roman" pitchFamily="18" charset="0"/>
              </a:rPr>
              <a:t>13 лет</a:t>
            </a:r>
            <a:endParaRPr lang="ru-RU" sz="2000" i="1" dirty="0" smtClean="0">
              <a:solidFill>
                <a:prstClr val="black"/>
              </a:solidFill>
              <a:latin typeface="Times New Roman" pitchFamily="18" charset="0"/>
            </a:endParaRPr>
          </a:p>
          <a:p>
            <a:pPr marL="0" lvl="0" indent="0" algn="ctr">
              <a:spcBef>
                <a:spcPts val="0"/>
              </a:spcBef>
              <a:buNone/>
            </a:pPr>
            <a:r>
              <a:rPr lang="ru-RU" sz="2000" b="1" i="1" dirty="0" smtClean="0">
                <a:solidFill>
                  <a:prstClr val="black"/>
                </a:solidFill>
                <a:latin typeface="Times New Roman" pitchFamily="18" charset="0"/>
              </a:rPr>
              <a:t>Педагогический </a:t>
            </a:r>
            <a:r>
              <a:rPr lang="ru-RU" sz="2000" b="1" i="1" dirty="0">
                <a:solidFill>
                  <a:prstClr val="black"/>
                </a:solidFill>
                <a:latin typeface="Times New Roman" pitchFamily="18" charset="0"/>
              </a:rPr>
              <a:t>стаж: </a:t>
            </a:r>
            <a:r>
              <a:rPr lang="ru-RU" sz="2000" i="1" dirty="0" smtClean="0">
                <a:solidFill>
                  <a:prstClr val="black"/>
                </a:solidFill>
                <a:latin typeface="Times New Roman" pitchFamily="18" charset="0"/>
              </a:rPr>
              <a:t>5 лет 7мес</a:t>
            </a:r>
            <a:r>
              <a:rPr lang="ru-RU" sz="2000" i="1" dirty="0" smtClean="0">
                <a:solidFill>
                  <a:prstClr val="black"/>
                </a:solidFill>
                <a:latin typeface="Times New Roman" pitchFamily="18" charset="0"/>
              </a:rPr>
              <a:t>.</a:t>
            </a:r>
            <a:r>
              <a:rPr lang="ru-RU" sz="2000" i="1" dirty="0">
                <a:solidFill>
                  <a:prstClr val="black"/>
                </a:solidFill>
                <a:latin typeface="Times New Roman" pitchFamily="18" charset="0"/>
              </a:rPr>
              <a:t/>
            </a:r>
            <a:br>
              <a:rPr lang="ru-RU" sz="2000" i="1" dirty="0">
                <a:solidFill>
                  <a:prstClr val="black"/>
                </a:solidFill>
                <a:latin typeface="Times New Roman" pitchFamily="18" charset="0"/>
              </a:rPr>
            </a:br>
            <a:r>
              <a:rPr lang="ru-RU" sz="2000" b="1" i="1" dirty="0">
                <a:solidFill>
                  <a:prstClr val="black"/>
                </a:solidFill>
                <a:latin typeface="Times New Roman" pitchFamily="18" charset="0"/>
              </a:rPr>
              <a:t>В данном учреждении:</a:t>
            </a:r>
            <a:r>
              <a:rPr lang="ru-RU" sz="2000" i="1" dirty="0">
                <a:solidFill>
                  <a:prstClr val="black"/>
                </a:solidFill>
                <a:latin typeface="Times New Roman" pitchFamily="18" charset="0"/>
              </a:rPr>
              <a:t> </a:t>
            </a:r>
            <a:r>
              <a:rPr lang="ru-RU" sz="2000" i="1" dirty="0" smtClean="0">
                <a:solidFill>
                  <a:prstClr val="black"/>
                </a:solidFill>
                <a:latin typeface="Times New Roman" pitchFamily="18" charset="0"/>
              </a:rPr>
              <a:t>10 лет</a:t>
            </a:r>
            <a:r>
              <a:rPr lang="ru-RU" sz="2000" b="1" i="1" dirty="0">
                <a:solidFill>
                  <a:prstClr val="black"/>
                </a:solidFill>
                <a:latin typeface="Times New Roman" pitchFamily="18" charset="0"/>
              </a:rPr>
              <a:t/>
            </a:r>
            <a:br>
              <a:rPr lang="ru-RU" sz="2000" b="1" i="1" dirty="0">
                <a:solidFill>
                  <a:prstClr val="black"/>
                </a:solidFill>
                <a:latin typeface="Times New Roman" pitchFamily="18" charset="0"/>
              </a:rPr>
            </a:br>
            <a:r>
              <a:rPr lang="ru-RU" sz="2000" b="1" i="1" dirty="0">
                <a:solidFill>
                  <a:prstClr val="black"/>
                </a:solidFill>
                <a:latin typeface="Times New Roman" pitchFamily="18" charset="0"/>
              </a:rPr>
              <a:t>Квалификационная категория: нет</a:t>
            </a:r>
            <a:br>
              <a:rPr lang="ru-RU" sz="2000" b="1" i="1" dirty="0">
                <a:solidFill>
                  <a:prstClr val="black"/>
                </a:solidFill>
                <a:latin typeface="Times New Roman" pitchFamily="18" charset="0"/>
              </a:rPr>
            </a:br>
            <a:r>
              <a:rPr lang="ru-RU" sz="2000" b="1" i="1" dirty="0">
                <a:solidFill>
                  <a:prstClr val="black"/>
                </a:solidFill>
                <a:latin typeface="Times New Roman" pitchFamily="18" charset="0"/>
              </a:rPr>
              <a:t>Образование, название и год окончания учреждения профессионального образования: </a:t>
            </a:r>
            <a:r>
              <a:rPr lang="ru-RU" sz="2000" i="1" dirty="0">
                <a:solidFill>
                  <a:prstClr val="black"/>
                </a:solidFill>
                <a:latin typeface="Times New Roman" pitchFamily="18" charset="0"/>
              </a:rPr>
              <a:t> </a:t>
            </a:r>
            <a:r>
              <a:rPr lang="ru-RU" sz="2000" i="1" dirty="0" err="1">
                <a:solidFill>
                  <a:prstClr val="black"/>
                </a:solidFill>
                <a:latin typeface="Times New Roman" pitchFamily="18" charset="0"/>
              </a:rPr>
              <a:t>г.Ростов</a:t>
            </a:r>
            <a:r>
              <a:rPr lang="ru-RU" sz="2000" i="1" dirty="0">
                <a:solidFill>
                  <a:prstClr val="black"/>
                </a:solidFill>
                <a:latin typeface="Times New Roman" pitchFamily="18" charset="0"/>
              </a:rPr>
              <a:t>-на-Дону ГОУВПО «РГЭУ (РИНХ</a:t>
            </a:r>
            <a:r>
              <a:rPr lang="ru-RU" sz="2000" i="1" dirty="0" smtClean="0">
                <a:solidFill>
                  <a:prstClr val="black"/>
                </a:solidFill>
                <a:latin typeface="Times New Roman" pitchFamily="18" charset="0"/>
              </a:rPr>
              <a:t>)» 2010г</a:t>
            </a:r>
            <a:r>
              <a:rPr lang="ru-RU" sz="2000" i="1" dirty="0">
                <a:solidFill>
                  <a:prstClr val="black"/>
                </a:solidFill>
                <a:latin typeface="Times New Roman" pitchFamily="18" charset="0"/>
              </a:rPr>
              <a:t>., ООО «Международный центр консалтинга и образования «ВЕЛЕС», </a:t>
            </a:r>
            <a:r>
              <a:rPr lang="ru-RU" sz="2000" i="1" dirty="0" err="1" smtClean="0">
                <a:solidFill>
                  <a:prstClr val="black"/>
                </a:solidFill>
                <a:latin typeface="Times New Roman" pitchFamily="18" charset="0"/>
              </a:rPr>
              <a:t>г.Таганрог</a:t>
            </a:r>
            <a:r>
              <a:rPr lang="ru-RU" sz="2000" i="1" dirty="0" smtClean="0">
                <a:solidFill>
                  <a:prstClr val="black"/>
                </a:solidFill>
                <a:latin typeface="Times New Roman" pitchFamily="18" charset="0"/>
              </a:rPr>
              <a:t>, 2019г.</a:t>
            </a:r>
            <a:r>
              <a:rPr lang="ru-RU" sz="2000" b="1" i="1" dirty="0">
                <a:solidFill>
                  <a:prstClr val="black"/>
                </a:solidFill>
                <a:latin typeface="Times New Roman" pitchFamily="18" charset="0"/>
              </a:rPr>
              <a:t/>
            </a:r>
            <a:br>
              <a:rPr lang="ru-RU" sz="2000" b="1" i="1" dirty="0">
                <a:solidFill>
                  <a:prstClr val="black"/>
                </a:solidFill>
                <a:latin typeface="Times New Roman" pitchFamily="18" charset="0"/>
              </a:rPr>
            </a:br>
            <a:r>
              <a:rPr lang="ru-RU" sz="2000" b="1" i="1" dirty="0">
                <a:solidFill>
                  <a:prstClr val="black"/>
                </a:solidFill>
                <a:latin typeface="Times New Roman" pitchFamily="18" charset="0"/>
              </a:rPr>
              <a:t>Специальность, квалификация по диплому: </a:t>
            </a:r>
            <a:r>
              <a:rPr lang="ru-RU" sz="2000" i="1" dirty="0" smtClean="0">
                <a:solidFill>
                  <a:prstClr val="black"/>
                </a:solidFill>
                <a:latin typeface="Times New Roman" pitchFamily="18" charset="0"/>
              </a:rPr>
              <a:t>экономист, воспитатель ДОУ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педагог-психолог.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Documents and Settings\Loner\Рабочий стол\клипарты\ЦВЕТЫ\cveta-1165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7191375" y="5133975"/>
            <a:ext cx="1952625" cy="1724025"/>
          </a:xfrm>
          <a:prstGeom prst="rect">
            <a:avLst/>
          </a:prstGeom>
          <a:noFill/>
        </p:spPr>
      </p:pic>
      <p:pic>
        <p:nvPicPr>
          <p:cNvPr id="6" name="Picture 2" descr="C:\Documents and Settings\Loner\Рабочий стол\клипарты\ЦВЕТЫ\cveta-1165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79711" cy="17240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35315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00953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i="1" dirty="0">
                <a:solidFill>
                  <a:srgbClr val="CC0000"/>
                </a:solidFill>
              </a:rPr>
              <a:t>Главная цель моей </a:t>
            </a:r>
            <a:r>
              <a:rPr lang="ru-RU" sz="4000" b="1" i="1" dirty="0" smtClean="0">
                <a:solidFill>
                  <a:srgbClr val="CC0000"/>
                </a:solidFill>
              </a:rPr>
              <a:t>работы</a:t>
            </a:r>
            <a:endParaRPr lang="ru-RU" sz="4000" b="1" i="1" dirty="0">
              <a:solidFill>
                <a:srgbClr val="CC0000"/>
              </a:solidFill>
            </a:endParaRPr>
          </a:p>
          <a:p>
            <a:pPr marL="0" indent="0" algn="ctr">
              <a:buNone/>
            </a:pPr>
            <a:r>
              <a:rPr lang="ru-RU" sz="4000" b="1" i="1" dirty="0">
                <a:solidFill>
                  <a:srgbClr val="800000"/>
                </a:solidFill>
                <a:latin typeface="Times New Roman" pitchFamily="18" charset="0"/>
              </a:rPr>
              <a:t>создание условий для сохранения и укрепления психологического здоровья участников образовательного процесса</a:t>
            </a:r>
            <a:endParaRPr lang="ru-RU" sz="4000" b="1" dirty="0">
              <a:solidFill>
                <a:srgbClr val="800000"/>
              </a:solidFill>
            </a:endParaRPr>
          </a:p>
        </p:txBody>
      </p:sp>
      <p:pic>
        <p:nvPicPr>
          <p:cNvPr id="4" name="Picture 3" descr="E:\ВСЕ ДЛЯ ПРЕЗЕНТАЦИИ\клипарты\ДЕТИ\detia-79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576" y="4058321"/>
            <a:ext cx="2253712" cy="2520280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 l="8985" r="7633" b="11029"/>
          <a:stretch>
            <a:fillRect/>
          </a:stretch>
        </p:blipFill>
        <p:spPr bwMode="auto">
          <a:xfrm>
            <a:off x="3851920" y="3387009"/>
            <a:ext cx="4608512" cy="3241572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9326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48072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800000"/>
                </a:solidFill>
              </a:rPr>
              <a:t>Основными </a:t>
            </a:r>
            <a:r>
              <a:rPr lang="ru-RU" b="1" dirty="0" err="1">
                <a:solidFill>
                  <a:srgbClr val="800000"/>
                </a:solidFill>
              </a:rPr>
              <a:t>задачами,которые</a:t>
            </a:r>
            <a:r>
              <a:rPr lang="ru-RU" b="1" dirty="0">
                <a:solidFill>
                  <a:srgbClr val="800000"/>
                </a:solidFill>
              </a:rPr>
              <a:t> я ставлю в своей деятельности, являются</a:t>
            </a:r>
            <a:r>
              <a:rPr lang="ru-RU" b="1" dirty="0" smtClean="0">
                <a:solidFill>
                  <a:srgbClr val="800000"/>
                </a:solidFill>
              </a:rPr>
              <a:t>:</a:t>
            </a:r>
          </a:p>
          <a:p>
            <a:pPr marL="609600" indent="-609600">
              <a:buFont typeface="Arial" charset="0"/>
              <a:buChar char="•"/>
            </a:pPr>
            <a:r>
              <a:rPr lang="ru-RU" sz="2800" i="1" dirty="0">
                <a:latin typeface="Times New Roman" pitchFamily="18" charset="0"/>
              </a:rPr>
              <a:t>Сохранение психологического здоровья детей.</a:t>
            </a:r>
          </a:p>
          <a:p>
            <a:pPr marL="609600" indent="-609600">
              <a:buFont typeface="Arial" charset="0"/>
              <a:buChar char="•"/>
            </a:pPr>
            <a:r>
              <a:rPr lang="ru-RU" sz="2800" i="1" dirty="0">
                <a:latin typeface="Times New Roman" pitchFamily="18" charset="0"/>
              </a:rPr>
              <a:t>Своевременное выявление детей, нуждающихся в психологической помощи.</a:t>
            </a:r>
          </a:p>
          <a:p>
            <a:pPr marL="609600" indent="-609600">
              <a:buFont typeface="Arial" charset="0"/>
              <a:buChar char="•"/>
            </a:pPr>
            <a:r>
              <a:rPr lang="ru-RU" sz="2800" i="1" dirty="0">
                <a:latin typeface="Times New Roman" pitchFamily="18" charset="0"/>
              </a:rPr>
              <a:t>Оказание психологической помощи детям, родителям и педагогам на всех этапах образовательного процесса (адаптация, взаимодействие, подготовка к школе).</a:t>
            </a:r>
            <a:r>
              <a:rPr lang="ru-RU" sz="2800" dirty="0">
                <a:latin typeface="Times New Roman" pitchFamily="18" charset="0"/>
              </a:rPr>
              <a:t> </a:t>
            </a:r>
          </a:p>
          <a:p>
            <a:pPr marL="609600" indent="-609600">
              <a:buFont typeface="Arial" charset="0"/>
              <a:buChar char="•"/>
            </a:pPr>
            <a:r>
              <a:rPr lang="ru-RU" sz="2800" i="1" dirty="0">
                <a:latin typeface="Times New Roman" pitchFamily="18" charset="0"/>
              </a:rPr>
              <a:t>Содействие повышению психологической компетентности педагогов ДОУ и родителей в вопросах обучения и воспитания дошкольников.</a:t>
            </a:r>
          </a:p>
          <a:p>
            <a:pPr marL="609600" indent="-609600">
              <a:buFont typeface="Arial" charset="0"/>
              <a:buChar char="•"/>
            </a:pPr>
            <a:r>
              <a:rPr lang="ru-RU" sz="2800" i="1" dirty="0">
                <a:latin typeface="Times New Roman" pitchFamily="18" charset="0"/>
              </a:rPr>
              <a:t>Разработка и  реализация психопрофилактических программ.</a:t>
            </a:r>
          </a:p>
          <a:p>
            <a:pPr marL="609600" indent="-609600">
              <a:buFont typeface="Arial" charset="0"/>
              <a:buChar char="•"/>
            </a:pPr>
            <a:r>
              <a:rPr lang="ru-RU" sz="2800" i="1" dirty="0">
                <a:latin typeface="Times New Roman" pitchFamily="18" charset="0"/>
              </a:rPr>
              <a:t>Разработка и реализация индивидуальных и групповых </a:t>
            </a:r>
            <a:r>
              <a:rPr lang="ru-RU" sz="2800" i="1" dirty="0" err="1">
                <a:latin typeface="Times New Roman" pitchFamily="18" charset="0"/>
              </a:rPr>
              <a:t>психокоррекционных</a:t>
            </a:r>
            <a:r>
              <a:rPr lang="ru-RU" sz="2800" i="1" dirty="0">
                <a:latin typeface="Times New Roman" pitchFamily="18" charset="0"/>
              </a:rPr>
              <a:t> программ.</a:t>
            </a:r>
          </a:p>
          <a:p>
            <a:pPr marL="609600" indent="-609600">
              <a:buFont typeface="Arial" charset="0"/>
              <a:buChar char="•"/>
            </a:pPr>
            <a:r>
              <a:rPr lang="ru-RU" sz="2800" i="1" dirty="0">
                <a:latin typeface="Times New Roman" pitchFamily="18" charset="0"/>
              </a:rPr>
              <a:t>Консультативная работа</a:t>
            </a:r>
            <a:endParaRPr lang="ru-RU" sz="2800" dirty="0"/>
          </a:p>
          <a:p>
            <a:pPr marL="0" indent="0" algn="ctr">
              <a:buNone/>
            </a:pPr>
            <a:endParaRPr lang="ru-RU" b="1" dirty="0">
              <a:solidFill>
                <a:srgbClr val="CC0000"/>
              </a:solidFill>
            </a:endParaRPr>
          </a:p>
          <a:p>
            <a:pPr marL="0" indent="0" algn="ctr">
              <a:buNone/>
            </a:pPr>
            <a:endParaRPr lang="ru-RU" b="1" dirty="0">
              <a:solidFill>
                <a:srgbClr val="CC0000"/>
              </a:solidFill>
            </a:endParaRPr>
          </a:p>
          <a:p>
            <a:pPr algn="ctr"/>
            <a:endParaRPr lang="ru-RU" b="1" dirty="0">
              <a:solidFill>
                <a:srgbClr val="CC0000"/>
              </a:solidFill>
            </a:endParaRPr>
          </a:p>
        </p:txBody>
      </p:sp>
      <p:pic>
        <p:nvPicPr>
          <p:cNvPr id="4" name="Рисунок 5" descr="49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10463" y="4869160"/>
            <a:ext cx="1328737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366187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1143000"/>
          </a:xfrm>
        </p:spPr>
        <p:txBody>
          <a:bodyPr>
            <a:noAutofit/>
          </a:bodyPr>
          <a:lstStyle/>
          <a:p>
            <a:pPr defTabSz="121221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cap="all" spc="3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сведения о профессиональном </a:t>
            </a:r>
            <a:br>
              <a:rPr lang="ru-RU" sz="2400" b="1" i="1" cap="all" spc="3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cap="all" spc="3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базовом образовании</a:t>
            </a:r>
            <a:br>
              <a:rPr lang="ru-RU" sz="2400" b="1" i="1" cap="all" spc="3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777\Desktop\все для презентаций\Анимашки - Школа\3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6723700">
            <a:off x="-180534" y="-6369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Users\777\Desktop\все для презентаций\Анимашки - Школа\3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8111821">
            <a:off x="7820225" y="-6369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7" descr="880037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 flipH="1">
            <a:off x="2509042" y="6021288"/>
            <a:ext cx="5033963" cy="110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8487895"/>
              </p:ext>
            </p:extLst>
          </p:nvPr>
        </p:nvGraphicFramePr>
        <p:xfrm>
          <a:off x="457200" y="1600200"/>
          <a:ext cx="8229600" cy="38404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Наименование</a:t>
                      </a:r>
                    </a:p>
                    <a:p>
                      <a:r>
                        <a:rPr lang="ru-RU" dirty="0" smtClean="0"/>
                        <a:t>учреждения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Дата окончания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Специальность </a:t>
                      </a:r>
                    </a:p>
                    <a:p>
                      <a:r>
                        <a:rPr lang="ru-RU" dirty="0" smtClean="0"/>
                        <a:t>(включая дополнительную)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Присвоенная квалификация (включая</a:t>
                      </a:r>
                      <a:r>
                        <a:rPr lang="ru-RU" baseline="0" dirty="0" smtClean="0"/>
                        <a:t> дополнительную)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Таганрогский государственный педагогический институт имени А.П. Чехова»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01.07.2012г.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«социальная педагогика»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Социальный педагог</a:t>
                      </a:r>
                      <a:endParaRPr lang="ru-RU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Таганрогский государственный педагогический институт </a:t>
                      </a:r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имени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2016г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i="1" dirty="0" smtClean="0"/>
                        <a:t>«педагогика и психология»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i="1" dirty="0" smtClean="0"/>
                        <a:t>Педагог-психолог</a:t>
                      </a:r>
                      <a:endParaRPr lang="ru-RU" i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134887"/>
              </p:ext>
            </p:extLst>
          </p:nvPr>
        </p:nvGraphicFramePr>
        <p:xfrm>
          <a:off x="467544" y="1623564"/>
          <a:ext cx="8229600" cy="41148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Наименование</a:t>
                      </a:r>
                    </a:p>
                    <a:p>
                      <a:pPr algn="ctr"/>
                      <a:r>
                        <a:rPr lang="ru-RU" dirty="0" smtClean="0"/>
                        <a:t>учреждения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Дата окончания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Специальность </a:t>
                      </a:r>
                    </a:p>
                    <a:p>
                      <a:pPr algn="ctr"/>
                      <a:r>
                        <a:rPr lang="ru-RU" dirty="0" smtClean="0"/>
                        <a:t>(включая дополнительную)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Присвоенная квалификация (включая</a:t>
                      </a:r>
                      <a:r>
                        <a:rPr lang="ru-RU" baseline="0" dirty="0" smtClean="0"/>
                        <a:t> дополнительную)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г.Ростов</a:t>
                      </a:r>
                      <a:r>
                        <a:rPr lang="ru-RU" sz="18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-на-Дону ГОУВПО «РГЭУ (РИНХ)»</a:t>
                      </a:r>
                      <a:endParaRPr lang="ru-RU" b="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01.07.2010г</a:t>
                      </a:r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«Национальная экономика»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Экономист</a:t>
                      </a:r>
                      <a:endParaRPr lang="ru-RU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ООО «Международный центр консалтинга и образования «ВЕЛЕС», </a:t>
                      </a:r>
                      <a:r>
                        <a:rPr lang="ru-RU" sz="18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г.Таганрог</a:t>
                      </a:r>
                      <a:endParaRPr lang="ru-RU" b="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08.07.2019г</a:t>
                      </a:r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i="1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i="1" dirty="0" smtClean="0"/>
                        <a:t>«педагогика </a:t>
                      </a:r>
                      <a:r>
                        <a:rPr lang="ru-RU" i="1" dirty="0" smtClean="0"/>
                        <a:t>в ДОУ»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i="1" dirty="0" smtClean="0"/>
                        <a:t>Воспитатель</a:t>
                      </a:r>
                      <a:endParaRPr lang="ru-RU" i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10289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800000"/>
                </a:solidFill>
              </a:rPr>
              <a:t>Работа с </a:t>
            </a:r>
            <a:r>
              <a:rPr lang="ru-RU" b="1" i="1" dirty="0" smtClean="0">
                <a:solidFill>
                  <a:srgbClr val="800000"/>
                </a:solidFill>
              </a:rPr>
              <a:t>детьми</a:t>
            </a:r>
            <a:br>
              <a:rPr lang="ru-RU" b="1" i="1" dirty="0" smtClean="0">
                <a:solidFill>
                  <a:srgbClr val="800000"/>
                </a:solidFill>
              </a:rPr>
            </a:br>
            <a:endParaRPr lang="ru-RU" b="1" dirty="0">
              <a:solidFill>
                <a:srgbClr val="800000"/>
              </a:solidFill>
            </a:endParaRPr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532765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психодиагностическое обследование и мониторинг (диагностика познавательной сферы, эмоционально-волевой, личностной, коммуникативной сферы и др.)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групповая психопрофилактическая работа (профилактика эмоционально-волевых отклонений, личностных, коммуникативных процессов и др.);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индивидуальная и групповая коррекционно-развивающая работа.</a:t>
            </a: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E:\ВСЕ ДЛЯ ПРЕЗЕНТАЦИИ\клипарты\ДЕТИ\detia-58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660000">
            <a:off x="219276" y="-67948"/>
            <a:ext cx="1349240" cy="1301479"/>
          </a:xfrm>
          <a:prstGeom prst="rect">
            <a:avLst/>
          </a:prstGeom>
          <a:noFill/>
        </p:spPr>
      </p:pic>
      <p:pic>
        <p:nvPicPr>
          <p:cNvPr id="6" name="Picture 3" descr="E:\ВСЕ ДЛЯ ПРЕЗЕНТАЦИИ\клипарты\ДЕТИ\detia-57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20000">
            <a:off x="7540170" y="250356"/>
            <a:ext cx="1076325" cy="1038225"/>
          </a:xfrm>
          <a:prstGeom prst="rect">
            <a:avLst/>
          </a:prstGeom>
          <a:noFill/>
        </p:spPr>
      </p:pic>
      <p:pic>
        <p:nvPicPr>
          <p:cNvPr id="7" name="Picture 3" descr="E:\ВСЕ ДЛЯ ПРЕЗЕНТАЦИИ\клипарты\ДЕТИ\detia-794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64288" y="5229200"/>
            <a:ext cx="1214446" cy="13580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871106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-108520" y="548680"/>
            <a:ext cx="9144000" cy="571504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endParaRPr lang="ru-RU" sz="2400" b="1" i="1" dirty="0">
              <a:latin typeface="Times New Roman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ru-RU" sz="2800" b="1" i="1" dirty="0" smtClean="0">
                <a:latin typeface="Times New Roman" pitchFamily="18" charset="0"/>
              </a:rPr>
              <a:t>Ведется по направлениям:</a:t>
            </a:r>
          </a:p>
          <a:p>
            <a:pPr algn="ctr">
              <a:lnSpc>
                <a:spcPct val="80000"/>
              </a:lnSpc>
            </a:pPr>
            <a:r>
              <a:rPr lang="ru-RU" sz="2800" b="1" i="1" dirty="0" smtClean="0">
                <a:latin typeface="Times New Roman" pitchFamily="18" charset="0"/>
              </a:rPr>
              <a:t>    *Психодиагностика детско-родительских отношений.</a:t>
            </a:r>
          </a:p>
          <a:p>
            <a:pPr algn="ctr">
              <a:lnSpc>
                <a:spcPct val="80000"/>
              </a:lnSpc>
            </a:pPr>
            <a:r>
              <a:rPr lang="ru-RU" sz="2800" b="1" i="1" dirty="0" smtClean="0">
                <a:latin typeface="Times New Roman" pitchFamily="18" charset="0"/>
              </a:rPr>
              <a:t>          *Консультирование (индивидуальное и групповое)</a:t>
            </a:r>
          </a:p>
          <a:p>
            <a:pPr algn="ctr">
              <a:lnSpc>
                <a:spcPct val="80000"/>
              </a:lnSpc>
            </a:pPr>
            <a:r>
              <a:rPr lang="ru-RU" sz="2800" b="1" i="1" dirty="0" smtClean="0">
                <a:latin typeface="Times New Roman" pitchFamily="18" charset="0"/>
              </a:rPr>
              <a:t> *Психопрофилактическое и коррекционное (по коррекции детско-родительских отношений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28596" y="0"/>
            <a:ext cx="8186766" cy="655620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Работа с родителями</a:t>
            </a:r>
            <a:endParaRPr lang="ru-RU" sz="4400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ADMIN\Desktop\Новая папка\ркакапк 001.jpg"/>
          <p:cNvPicPr>
            <a:picLocks noChangeAspect="1" noChangeArrowheads="1"/>
          </p:cNvPicPr>
          <p:nvPr/>
        </p:nvPicPr>
        <p:blipFill>
          <a:blip r:embed="rId2" cstate="print"/>
          <a:srcRect b="12826"/>
          <a:stretch>
            <a:fillRect/>
          </a:stretch>
        </p:blipFill>
        <p:spPr bwMode="auto">
          <a:xfrm>
            <a:off x="0" y="4055629"/>
            <a:ext cx="4286248" cy="2802371"/>
          </a:xfrm>
          <a:prstGeom prst="roundRect">
            <a:avLst/>
          </a:prstGeom>
          <a:noFill/>
        </p:spPr>
      </p:pic>
      <p:pic>
        <p:nvPicPr>
          <p:cNvPr id="2052" name="Picture 4" descr="C:\Users\ADMIN\Desktop\Новая папка\лошлло 001.jpg"/>
          <p:cNvPicPr>
            <a:picLocks noChangeAspect="1" noChangeArrowheads="1"/>
          </p:cNvPicPr>
          <p:nvPr/>
        </p:nvPicPr>
        <p:blipFill>
          <a:blip r:embed="rId3" cstate="print"/>
          <a:srcRect b="12127"/>
          <a:stretch>
            <a:fillRect/>
          </a:stretch>
        </p:blipFill>
        <p:spPr bwMode="auto">
          <a:xfrm>
            <a:off x="5214942" y="4162097"/>
            <a:ext cx="3929058" cy="2589433"/>
          </a:xfrm>
          <a:prstGeom prst="roundRect">
            <a:avLst/>
          </a:prstGeom>
          <a:noFill/>
        </p:spPr>
      </p:pic>
      <p:pic>
        <p:nvPicPr>
          <p:cNvPr id="10" name="Picture 2" descr="E:\ВСЕ ДЛЯ ПРЕЗЕНТАЦИИ\клипарты\ДЕТИ\detia-689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94376" y="0"/>
            <a:ext cx="1660934" cy="15001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Работа с педагогами</a:t>
            </a:r>
            <a:endParaRPr lang="ru-RU" b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b="1" i="1" dirty="0" smtClean="0"/>
              <a:t>Ведется по направлениям:</a:t>
            </a:r>
          </a:p>
          <a:p>
            <a:pPr>
              <a:buFontTx/>
              <a:buChar char="•"/>
            </a:pPr>
            <a:r>
              <a:rPr lang="ru-RU" sz="2800" b="1" i="1" dirty="0" smtClean="0"/>
              <a:t>Психодиагностика (диагностика эмоционального выгорания, диагностика коммуникативных функций и др.)</a:t>
            </a:r>
          </a:p>
          <a:p>
            <a:pPr>
              <a:buFontTx/>
              <a:buChar char="•"/>
            </a:pPr>
            <a:r>
              <a:rPr lang="ru-RU" sz="2800" b="1" i="1" dirty="0" smtClean="0"/>
              <a:t>Консультирование (индивидуальное и групповое по вопросам развития и воспитания детей)</a:t>
            </a:r>
          </a:p>
          <a:p>
            <a:pPr>
              <a:buFontTx/>
              <a:buChar char="•"/>
            </a:pPr>
            <a:r>
              <a:rPr lang="ru-RU" sz="2800" b="1" i="1" dirty="0" smtClean="0"/>
              <a:t>Психопрофилактическое и коррекционное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" name="Picture 3" descr="E:\ВСЕ ДЛЯ ПРЕЗЕНТАЦИИ\клипарты\knigi-17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536" y="5373216"/>
            <a:ext cx="1143008" cy="1143008"/>
          </a:xfrm>
          <a:prstGeom prst="rect">
            <a:avLst/>
          </a:prstGeom>
          <a:noFill/>
        </p:spPr>
      </p:pic>
      <p:pic>
        <p:nvPicPr>
          <p:cNvPr id="6" name="Picture 2" descr="E:\ВСЕ ДЛЯ ПРЕЗЕНТАЦИИ\клипарты\ДЕТИ\detia-808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4288" y="404664"/>
            <a:ext cx="1643074" cy="19979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966775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800000"/>
                </a:solidFill>
              </a:rPr>
              <a:t>Копия Диплома</a:t>
            </a:r>
            <a:endParaRPr lang="ru-RU" b="1" i="1" dirty="0">
              <a:solidFill>
                <a:srgbClr val="8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5" name="Picture 3" descr="C:\Users\ПК1\Downloads\0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8760"/>
            <a:ext cx="8280920" cy="5499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37138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800000"/>
                </a:solidFill>
                <a:latin typeface="Times New Roman" pitchFamily="18" charset="0"/>
              </a:rPr>
              <a:t>Повышение квалификации</a:t>
            </a:r>
            <a:endParaRPr lang="ru-RU" dirty="0">
              <a:solidFill>
                <a:srgbClr val="8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ПК1\Downloads\qFV9xMyCEzD-0KN4dPK0KnP_-j6VIeitzyjjqBMwfXn-0m7nF4gsuL-qeMHL5oEnxApx6KCMjT50xEzU_bVCFVi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98343"/>
            <a:ext cx="8280920" cy="563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63126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Участие в конкурсах</a:t>
            </a:r>
            <a:endParaRPr lang="ru-RU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D:\РАБОЧИЙ СТОЛ РАЗНОЕ\моё\e600ad0a73a07a5e1e20c661c77ac2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68759"/>
            <a:ext cx="3600400" cy="5089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РАБОЧИЙ СТОЛ РАЗНОЕ\моё\45582bb92a057d08f23dac3e455ad8a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267623"/>
            <a:ext cx="3885920" cy="558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48482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D:\РАБОЧИЙ СТОЛ РАЗНОЕ\моё\Плотникова Елизавета Андреевн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2568"/>
            <a:ext cx="8847532" cy="6258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98013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3200" b="1" i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D:\РАБОЧИЙ СТОЛ РАЗНОЕ\моё\1724744355-62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532440" cy="6179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62131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i="1" dirty="0">
                <a:solidFill>
                  <a:srgbClr val="800000"/>
                </a:solidFill>
                <a:latin typeface="Times New Roman" pitchFamily="18" charset="0"/>
              </a:rPr>
              <a:t>Положительные результаты психологической готовности выпускников ДОУ к обучению в школе</a:t>
            </a:r>
            <a:r>
              <a:rPr lang="ru-RU" sz="3200" dirty="0">
                <a:solidFill>
                  <a:srgbClr val="800000"/>
                </a:solidFill>
              </a:rPr>
              <a:t> </a:t>
            </a:r>
          </a:p>
        </p:txBody>
      </p:sp>
      <p:graphicFrame>
        <p:nvGraphicFramePr>
          <p:cNvPr id="6" name="Объект 5"/>
          <p:cNvGraphicFramePr>
            <a:graphicFrameLocks noGrp="1" noChangeAspect="1"/>
          </p:cNvGraphicFramePr>
          <p:nvPr>
            <p:ph idx="1"/>
          </p:nvPr>
        </p:nvGraphicFramePr>
        <p:xfrm>
          <a:off x="457200" y="2337590"/>
          <a:ext cx="8229600" cy="30511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Диаграмма" r:id="rId3" imgW="10944296" imgH="4057650" progId="MSGraph.Chart.8">
                  <p:embed followColorScheme="full"/>
                </p:oleObj>
              </mc:Choice>
              <mc:Fallback>
                <p:oleObj name="Диаграмма" r:id="rId3" imgW="10944296" imgH="4057650" progId="MSGraph.Chart.8">
                  <p:embed followColorScheme="full"/>
                  <p:pic>
                    <p:nvPicPr>
                      <p:cNvPr id="0" name="Object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337590"/>
                        <a:ext cx="8229600" cy="305118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809230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Моё профессиональное кредо</a:t>
            </a:r>
            <a:endParaRPr lang="ru-RU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ru-RU" dirty="0">
                <a:latin typeface="Times New Roman" pitchFamily="18" charset="0"/>
              </a:rPr>
              <a:t>Лучший способ сделать ребенка хорошим – сделать его счастливым.</a:t>
            </a:r>
          </a:p>
          <a:p>
            <a:pPr algn="r">
              <a:lnSpc>
                <a:spcPct val="80000"/>
              </a:lnSpc>
              <a:buNone/>
            </a:pPr>
            <a:r>
              <a:rPr lang="ru-RU" dirty="0">
                <a:latin typeface="Times New Roman" pitchFamily="18" charset="0"/>
              </a:rPr>
              <a:t>Оскар Уайльд</a:t>
            </a:r>
          </a:p>
          <a:p>
            <a:pPr>
              <a:lnSpc>
                <a:spcPct val="80000"/>
              </a:lnSpc>
              <a:buNone/>
            </a:pPr>
            <a:endParaRPr lang="ru-RU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None/>
            </a:pPr>
            <a:endParaRPr lang="ru-RU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None/>
            </a:pPr>
            <a:r>
              <a:rPr lang="ru-RU" dirty="0">
                <a:latin typeface="Times New Roman" pitchFamily="18" charset="0"/>
              </a:rPr>
              <a:t>         Я люблю свою работу и считаю, что очень важно уметь любить детей, уважать в каждом из них личность, создавать условия для их творчества и развития!!!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3621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F:\клипарты\sun10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42900"/>
            <a:ext cx="6178303" cy="521495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57224" y="2285992"/>
            <a:ext cx="77748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ВНИМАНИЕ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" name="Picture 2" descr="E:\ВСЕ ДЛЯ ПРЕЗЕНТАЦИИ\клипарты\Рисунок2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80198" y="3645024"/>
            <a:ext cx="2451847" cy="250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913</TotalTime>
  <Words>490</Words>
  <Application>Microsoft Office PowerPoint</Application>
  <PresentationFormat>Экран (4:3)</PresentationFormat>
  <Paragraphs>118</Paragraphs>
  <Slides>21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Тема Office</vt:lpstr>
      <vt:lpstr>Диаграмма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Общие сведенья о педагоге- психологе </vt:lpstr>
      <vt:lpstr>Презентация PowerPoint</vt:lpstr>
      <vt:lpstr>Презентация PowerPoint</vt:lpstr>
      <vt:lpstr>сведения о профессиональном  базовом образовании </vt:lpstr>
      <vt:lpstr>Работа с детьми </vt:lpstr>
      <vt:lpstr>Работа с родителями</vt:lpstr>
      <vt:lpstr>Работа с педагогами</vt:lpstr>
      <vt:lpstr>Копия Диплома</vt:lpstr>
      <vt:lpstr>Повышение квалификации</vt:lpstr>
      <vt:lpstr>Участие в конкурсах</vt:lpstr>
      <vt:lpstr>Презентация PowerPoint</vt:lpstr>
      <vt:lpstr>Презентация PowerPoint</vt:lpstr>
      <vt:lpstr>Положительные результаты психологической готовности выпускников ДОУ к обучению в школе </vt:lpstr>
      <vt:lpstr>Моё профессиональное кредо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ПК1</cp:lastModifiedBy>
  <cp:revision>109</cp:revision>
  <dcterms:modified xsi:type="dcterms:W3CDTF">2025-07-02T10:02:57Z</dcterms:modified>
</cp:coreProperties>
</file>